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0"/>
  </p:notesMasterIdLst>
  <p:sldIdLst>
    <p:sldId id="256" r:id="rId2"/>
    <p:sldId id="258" r:id="rId3"/>
    <p:sldId id="312" r:id="rId4"/>
    <p:sldId id="309" r:id="rId5"/>
    <p:sldId id="296" r:id="rId6"/>
    <p:sldId id="310" r:id="rId7"/>
    <p:sldId id="294" r:id="rId8"/>
    <p:sldId id="314" r:id="rId9"/>
    <p:sldId id="311" r:id="rId10"/>
    <p:sldId id="260" r:id="rId11"/>
    <p:sldId id="261" r:id="rId12"/>
    <p:sldId id="262" r:id="rId13"/>
    <p:sldId id="263" r:id="rId14"/>
    <p:sldId id="272" r:id="rId15"/>
    <p:sldId id="271" r:id="rId16"/>
    <p:sldId id="265" r:id="rId17"/>
    <p:sldId id="264" r:id="rId18"/>
    <p:sldId id="268" r:id="rId19"/>
    <p:sldId id="269" r:id="rId20"/>
    <p:sldId id="266" r:id="rId21"/>
    <p:sldId id="267" r:id="rId22"/>
    <p:sldId id="273" r:id="rId23"/>
    <p:sldId id="313" r:id="rId24"/>
    <p:sldId id="317" r:id="rId25"/>
    <p:sldId id="316" r:id="rId26"/>
    <p:sldId id="315" r:id="rId27"/>
    <p:sldId id="318" r:id="rId28"/>
    <p:sldId id="275" r:id="rId29"/>
    <p:sldId id="277" r:id="rId30"/>
    <p:sldId id="286" r:id="rId31"/>
    <p:sldId id="278" r:id="rId32"/>
    <p:sldId id="319" r:id="rId33"/>
    <p:sldId id="320" r:id="rId34"/>
    <p:sldId id="281" r:id="rId35"/>
    <p:sldId id="321" r:id="rId36"/>
    <p:sldId id="322" r:id="rId37"/>
    <p:sldId id="284" r:id="rId38"/>
    <p:sldId id="287"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A39792C5-F85A-409B-8AFB-1446E71CF8FB}">
          <p14:sldIdLst>
            <p14:sldId id="256"/>
          </p14:sldIdLst>
        </p14:section>
        <p14:section name="Who am I?" id="{932C45C9-AFA8-45AE-9248-668D26E42EA5}">
          <p14:sldIdLst>
            <p14:sldId id="258"/>
            <p14:sldId id="312"/>
            <p14:sldId id="309"/>
            <p14:sldId id="296"/>
            <p14:sldId id="310"/>
            <p14:sldId id="294"/>
            <p14:sldId id="314"/>
          </p14:sldIdLst>
        </p14:section>
        <p14:section name="What is AR?" id="{A6302C01-DC5E-4FD1-A69A-98DC13532062}">
          <p14:sldIdLst>
            <p14:sldId id="311"/>
            <p14:sldId id="260"/>
            <p14:sldId id="261"/>
            <p14:sldId id="262"/>
            <p14:sldId id="263"/>
            <p14:sldId id="272"/>
            <p14:sldId id="271"/>
            <p14:sldId id="265"/>
            <p14:sldId id="264"/>
            <p14:sldId id="268"/>
            <p14:sldId id="269"/>
            <p14:sldId id="266"/>
            <p14:sldId id="267"/>
            <p14:sldId id="273"/>
            <p14:sldId id="313"/>
            <p14:sldId id="317"/>
            <p14:sldId id="316"/>
            <p14:sldId id="315"/>
            <p14:sldId id="318"/>
            <p14:sldId id="275"/>
            <p14:sldId id="277"/>
            <p14:sldId id="286"/>
          </p14:sldIdLst>
        </p14:section>
        <p14:section name="How do we create AR experiences?" id="{3AEE5475-D969-45BE-8F6B-607EDEE4C6B2}">
          <p14:sldIdLst>
            <p14:sldId id="278"/>
            <p14:sldId id="319"/>
            <p14:sldId id="320"/>
            <p14:sldId id="281"/>
            <p14:sldId id="321"/>
            <p14:sldId id="322"/>
            <p14:sldId id="284"/>
            <p14:sldId id="28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6820C"/>
    <a:srgbClr val="CBDDE7"/>
    <a:srgbClr val="CBE9FB"/>
    <a:srgbClr val="B1A79D"/>
    <a:srgbClr val="BBF6FC"/>
    <a:srgbClr val="98DA1B"/>
    <a:srgbClr val="457D0C"/>
    <a:srgbClr val="47800D"/>
    <a:srgbClr val="91FF89"/>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980" autoAdjust="0"/>
    <p:restoredTop sz="84638" autoAdjust="0"/>
  </p:normalViewPr>
  <p:slideViewPr>
    <p:cSldViewPr snapToGrid="0">
      <p:cViewPr varScale="1">
        <p:scale>
          <a:sx n="120" d="100"/>
          <a:sy n="120" d="100"/>
        </p:scale>
        <p:origin x="108" y="8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0D474B5-BAD9-4575-9C20-BF7C4A82ADCE}" type="datetimeFigureOut">
              <a:rPr lang="en-US" smtClean="0"/>
              <a:t>2019-05-29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E8C8C50-B817-4CD7-8D45-0B339BE6643E}" type="slidenum">
              <a:rPr lang="en-US" smtClean="0"/>
              <a:t>‹#›</a:t>
            </a:fld>
            <a:endParaRPr lang="en-US"/>
          </a:p>
        </p:txBody>
      </p:sp>
    </p:spTree>
    <p:extLst>
      <p:ext uri="{BB962C8B-B14F-4D97-AF65-F5344CB8AC3E}">
        <p14:creationId xmlns:p14="http://schemas.microsoft.com/office/powerpoint/2010/main" val="4326041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www.amazon.com/Michelle-McBeth/e/B00RTXCEI2"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E8C8C50-B817-4CD7-8D45-0B339BE6643E}" type="slidenum">
              <a:rPr lang="en-US" smtClean="0"/>
              <a:t>2</a:t>
            </a:fld>
            <a:endParaRPr lang="en-US"/>
          </a:p>
        </p:txBody>
      </p:sp>
    </p:spTree>
    <p:extLst>
      <p:ext uri="{BB962C8B-B14F-4D97-AF65-F5344CB8AC3E}">
        <p14:creationId xmlns:p14="http://schemas.microsoft.com/office/powerpoint/2010/main" val="12492836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Pokemon</a:t>
            </a:r>
            <a:r>
              <a:rPr lang="en-US" dirty="0"/>
              <a:t> Go hit the market in mid-2016. It immediately became a darling of the tech-press as “the first, meaningful AR experience”.</a:t>
            </a:r>
          </a:p>
        </p:txBody>
      </p:sp>
      <p:sp>
        <p:nvSpPr>
          <p:cNvPr id="4" name="Slide Number Placeholder 3"/>
          <p:cNvSpPr>
            <a:spLocks noGrp="1"/>
          </p:cNvSpPr>
          <p:nvPr>
            <p:ph type="sldNum" sz="quarter" idx="5"/>
          </p:nvPr>
        </p:nvSpPr>
        <p:spPr/>
        <p:txBody>
          <a:bodyPr/>
          <a:lstStyle/>
          <a:p>
            <a:fld id="{4E8C8C50-B817-4CD7-8D45-0B339BE6643E}" type="slidenum">
              <a:rPr lang="en-US" smtClean="0"/>
              <a:t>11</a:t>
            </a:fld>
            <a:endParaRPr lang="en-US"/>
          </a:p>
        </p:txBody>
      </p:sp>
    </p:spTree>
    <p:extLst>
      <p:ext uri="{BB962C8B-B14F-4D97-AF65-F5344CB8AC3E}">
        <p14:creationId xmlns:p14="http://schemas.microsoft.com/office/powerpoint/2010/main" val="27269463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in the sense that everyone talks about it, it is not Augmented Reality</a:t>
            </a:r>
          </a:p>
        </p:txBody>
      </p:sp>
      <p:sp>
        <p:nvSpPr>
          <p:cNvPr id="4" name="Slide Number Placeholder 3"/>
          <p:cNvSpPr>
            <a:spLocks noGrp="1"/>
          </p:cNvSpPr>
          <p:nvPr>
            <p:ph type="sldNum" sz="quarter" idx="5"/>
          </p:nvPr>
        </p:nvSpPr>
        <p:spPr/>
        <p:txBody>
          <a:bodyPr/>
          <a:lstStyle/>
          <a:p>
            <a:fld id="{4E8C8C50-B817-4CD7-8D45-0B339BE6643E}" type="slidenum">
              <a:rPr lang="en-US" smtClean="0"/>
              <a:t>12</a:t>
            </a:fld>
            <a:endParaRPr lang="en-US"/>
          </a:p>
        </p:txBody>
      </p:sp>
    </p:spTree>
    <p:extLst>
      <p:ext uri="{BB962C8B-B14F-4D97-AF65-F5344CB8AC3E}">
        <p14:creationId xmlns:p14="http://schemas.microsoft.com/office/powerpoint/2010/main" val="35063225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Because the capture mini-game does not actually rely on real-world data. So much so that the vast majority of players turn off the AR view to save battery charge. Additionally, the AR view made the game harder to play, as it moved the characters around on the screen, making it hard to throw the capture ball at them.</a:t>
            </a:r>
          </a:p>
          <a:p>
            <a:endParaRPr lang="en-US" dirty="0"/>
          </a:p>
          <a:p>
            <a:r>
              <a:rPr lang="en-US" dirty="0"/>
              <a:t>For AR experts in the audience, please hold your questions, I know what you’re about to say and we will get back to it.</a:t>
            </a:r>
          </a:p>
        </p:txBody>
      </p:sp>
      <p:sp>
        <p:nvSpPr>
          <p:cNvPr id="4" name="Slide Number Placeholder 3"/>
          <p:cNvSpPr>
            <a:spLocks noGrp="1"/>
          </p:cNvSpPr>
          <p:nvPr>
            <p:ph type="sldNum" sz="quarter" idx="5"/>
          </p:nvPr>
        </p:nvSpPr>
        <p:spPr/>
        <p:txBody>
          <a:bodyPr/>
          <a:lstStyle/>
          <a:p>
            <a:fld id="{4E8C8C50-B817-4CD7-8D45-0B339BE6643E}" type="slidenum">
              <a:rPr lang="en-US" smtClean="0"/>
              <a:t>13</a:t>
            </a:fld>
            <a:endParaRPr lang="en-US"/>
          </a:p>
        </p:txBody>
      </p:sp>
    </p:spTree>
    <p:extLst>
      <p:ext uri="{BB962C8B-B14F-4D97-AF65-F5344CB8AC3E}">
        <p14:creationId xmlns:p14="http://schemas.microsoft.com/office/powerpoint/2010/main" val="17965271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Okay, so getting back into “what is AR?” It’s a concept that has existed in the public conscience for quite some time. Here are a few screenshots from The Terminator (1984 - Kathryn Bigelow’s ex-husband). We see some very basic examples of AR that are pretty visionary if you really think about what is being imagined. Data overlays on top of real-world images. Metrics being called out and correlated against databases of information.</a:t>
            </a:r>
          </a:p>
        </p:txBody>
      </p:sp>
      <p:sp>
        <p:nvSpPr>
          <p:cNvPr id="4" name="Slide Number Placeholder 3"/>
          <p:cNvSpPr>
            <a:spLocks noGrp="1"/>
          </p:cNvSpPr>
          <p:nvPr>
            <p:ph type="sldNum" sz="quarter" idx="10"/>
          </p:nvPr>
        </p:nvSpPr>
        <p:spPr/>
        <p:txBody>
          <a:bodyPr/>
          <a:lstStyle/>
          <a:p>
            <a:fld id="{4E8C8C50-B817-4CD7-8D45-0B339BE6643E}" type="slidenum">
              <a:rPr lang="en-US" smtClean="0"/>
              <a:t>14</a:t>
            </a:fld>
            <a:endParaRPr lang="en-US"/>
          </a:p>
        </p:txBody>
      </p:sp>
    </p:spTree>
    <p:extLst>
      <p:ext uri="{BB962C8B-B14F-4D97-AF65-F5344CB8AC3E}">
        <p14:creationId xmlns:p14="http://schemas.microsoft.com/office/powerpoint/2010/main" val="22380847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see it again a few years later in Robocop (1987 – Paul “I hate Robert Heinlein” </a:t>
            </a:r>
            <a:r>
              <a:rPr lang="en-US" dirty="0" err="1"/>
              <a:t>Verhoven</a:t>
            </a:r>
            <a:r>
              <a:rPr lang="en-US" dirty="0"/>
              <a:t>)</a:t>
            </a:r>
          </a:p>
        </p:txBody>
      </p:sp>
      <p:sp>
        <p:nvSpPr>
          <p:cNvPr id="4" name="Slide Number Placeholder 3"/>
          <p:cNvSpPr>
            <a:spLocks noGrp="1"/>
          </p:cNvSpPr>
          <p:nvPr>
            <p:ph type="sldNum" sz="quarter" idx="10"/>
          </p:nvPr>
        </p:nvSpPr>
        <p:spPr/>
        <p:txBody>
          <a:bodyPr/>
          <a:lstStyle/>
          <a:p>
            <a:fld id="{4E8C8C50-B817-4CD7-8D45-0B339BE6643E}" type="slidenum">
              <a:rPr lang="en-US" smtClean="0"/>
              <a:t>15</a:t>
            </a:fld>
            <a:endParaRPr lang="en-US"/>
          </a:p>
        </p:txBody>
      </p:sp>
    </p:spTree>
    <p:extLst>
      <p:ext uri="{BB962C8B-B14F-4D97-AF65-F5344CB8AC3E}">
        <p14:creationId xmlns:p14="http://schemas.microsoft.com/office/powerpoint/2010/main" val="10502232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 doesn’t mean </a:t>
            </a:r>
            <a:r>
              <a:rPr lang="en-US" dirty="0" err="1"/>
              <a:t>Pokemon</a:t>
            </a:r>
            <a:r>
              <a:rPr lang="en-US" dirty="0"/>
              <a:t> Go is strictly not AR</a:t>
            </a:r>
          </a:p>
        </p:txBody>
      </p:sp>
      <p:sp>
        <p:nvSpPr>
          <p:cNvPr id="4" name="Slide Number Placeholder 3"/>
          <p:cNvSpPr>
            <a:spLocks noGrp="1"/>
          </p:cNvSpPr>
          <p:nvPr>
            <p:ph type="sldNum" sz="quarter" idx="5"/>
          </p:nvPr>
        </p:nvSpPr>
        <p:spPr/>
        <p:txBody>
          <a:bodyPr/>
          <a:lstStyle/>
          <a:p>
            <a:fld id="{4E8C8C50-B817-4CD7-8D45-0B339BE6643E}" type="slidenum">
              <a:rPr lang="en-US" smtClean="0"/>
              <a:t>16</a:t>
            </a:fld>
            <a:endParaRPr lang="en-US"/>
          </a:p>
        </p:txBody>
      </p:sp>
    </p:spTree>
    <p:extLst>
      <p:ext uri="{BB962C8B-B14F-4D97-AF65-F5344CB8AC3E}">
        <p14:creationId xmlns:p14="http://schemas.microsoft.com/office/powerpoint/2010/main" val="11504574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provides a view of the real world—an overworld map of our live location—with fantastical data applied on top.</a:t>
            </a:r>
          </a:p>
        </p:txBody>
      </p:sp>
      <p:sp>
        <p:nvSpPr>
          <p:cNvPr id="4" name="Slide Number Placeholder 3"/>
          <p:cNvSpPr>
            <a:spLocks noGrp="1"/>
          </p:cNvSpPr>
          <p:nvPr>
            <p:ph type="sldNum" sz="quarter" idx="5"/>
          </p:nvPr>
        </p:nvSpPr>
        <p:spPr/>
        <p:txBody>
          <a:bodyPr/>
          <a:lstStyle/>
          <a:p>
            <a:fld id="{4E8C8C50-B817-4CD7-8D45-0B339BE6643E}" type="slidenum">
              <a:rPr lang="en-US" smtClean="0"/>
              <a:t>17</a:t>
            </a:fld>
            <a:endParaRPr lang="en-US"/>
          </a:p>
        </p:txBody>
      </p:sp>
    </p:spTree>
    <p:extLst>
      <p:ext uri="{BB962C8B-B14F-4D97-AF65-F5344CB8AC3E}">
        <p14:creationId xmlns:p14="http://schemas.microsoft.com/office/powerpoint/2010/main" val="5456555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not so far off from other applications, like live weather maps</a:t>
            </a:r>
          </a:p>
        </p:txBody>
      </p:sp>
      <p:sp>
        <p:nvSpPr>
          <p:cNvPr id="4" name="Slide Number Placeholder 3"/>
          <p:cNvSpPr>
            <a:spLocks noGrp="1"/>
          </p:cNvSpPr>
          <p:nvPr>
            <p:ph type="sldNum" sz="quarter" idx="5"/>
          </p:nvPr>
        </p:nvSpPr>
        <p:spPr/>
        <p:txBody>
          <a:bodyPr/>
          <a:lstStyle/>
          <a:p>
            <a:fld id="{4E8C8C50-B817-4CD7-8D45-0B339BE6643E}" type="slidenum">
              <a:rPr lang="en-US" smtClean="0"/>
              <a:t>18</a:t>
            </a:fld>
            <a:endParaRPr lang="en-US"/>
          </a:p>
        </p:txBody>
      </p:sp>
    </p:spTree>
    <p:extLst>
      <p:ext uri="{BB962C8B-B14F-4D97-AF65-F5344CB8AC3E}">
        <p14:creationId xmlns:p14="http://schemas.microsoft.com/office/powerpoint/2010/main" val="35836400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early 2000s, I worked on a system for emergency first-responders to manage operations in toxic gas cloud situations. We modelled gas propagation using live data about disaster events and mapped them against databases of GIS data and live weather data. We provided GPS integration to show emergency service’s location in relation to estimated propagation, given them valuable data on how to avoid contamination or target evacuation.</a:t>
            </a:r>
          </a:p>
        </p:txBody>
      </p:sp>
      <p:sp>
        <p:nvSpPr>
          <p:cNvPr id="4" name="Slide Number Placeholder 3"/>
          <p:cNvSpPr>
            <a:spLocks noGrp="1"/>
          </p:cNvSpPr>
          <p:nvPr>
            <p:ph type="sldNum" sz="quarter" idx="5"/>
          </p:nvPr>
        </p:nvSpPr>
        <p:spPr/>
        <p:txBody>
          <a:bodyPr/>
          <a:lstStyle/>
          <a:p>
            <a:fld id="{4E8C8C50-B817-4CD7-8D45-0B339BE6643E}" type="slidenum">
              <a:rPr lang="en-US" smtClean="0"/>
              <a:t>19</a:t>
            </a:fld>
            <a:endParaRPr lang="en-US"/>
          </a:p>
        </p:txBody>
      </p:sp>
    </p:spTree>
    <p:extLst>
      <p:ext uri="{BB962C8B-B14F-4D97-AF65-F5344CB8AC3E}">
        <p14:creationId xmlns:p14="http://schemas.microsoft.com/office/powerpoint/2010/main" val="10083783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other areas in which AR has already penetrated our daily lives.</a:t>
            </a:r>
          </a:p>
        </p:txBody>
      </p:sp>
      <p:sp>
        <p:nvSpPr>
          <p:cNvPr id="4" name="Slide Number Placeholder 3"/>
          <p:cNvSpPr>
            <a:spLocks noGrp="1"/>
          </p:cNvSpPr>
          <p:nvPr>
            <p:ph type="sldNum" sz="quarter" idx="5"/>
          </p:nvPr>
        </p:nvSpPr>
        <p:spPr/>
        <p:txBody>
          <a:bodyPr/>
          <a:lstStyle/>
          <a:p>
            <a:fld id="{4E8C8C50-B817-4CD7-8D45-0B339BE6643E}" type="slidenum">
              <a:rPr lang="en-US" smtClean="0"/>
              <a:t>20</a:t>
            </a:fld>
            <a:endParaRPr lang="en-US"/>
          </a:p>
        </p:txBody>
      </p:sp>
    </p:spTree>
    <p:extLst>
      <p:ext uri="{BB962C8B-B14F-4D97-AF65-F5344CB8AC3E}">
        <p14:creationId xmlns:p14="http://schemas.microsoft.com/office/powerpoint/2010/main" val="36730856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 a father of two kids</a:t>
            </a:r>
          </a:p>
        </p:txBody>
      </p:sp>
      <p:sp>
        <p:nvSpPr>
          <p:cNvPr id="4" name="Slide Number Placeholder 3"/>
          <p:cNvSpPr>
            <a:spLocks noGrp="1"/>
          </p:cNvSpPr>
          <p:nvPr>
            <p:ph type="sldNum" sz="quarter" idx="5"/>
          </p:nvPr>
        </p:nvSpPr>
        <p:spPr/>
        <p:txBody>
          <a:bodyPr/>
          <a:lstStyle/>
          <a:p>
            <a:fld id="{4E8C8C50-B817-4CD7-8D45-0B339BE6643E}" type="slidenum">
              <a:rPr lang="en-US" smtClean="0"/>
              <a:t>3</a:t>
            </a:fld>
            <a:endParaRPr lang="en-US"/>
          </a:p>
        </p:txBody>
      </p:sp>
    </p:spTree>
    <p:extLst>
      <p:ext uri="{BB962C8B-B14F-4D97-AF65-F5344CB8AC3E}">
        <p14:creationId xmlns:p14="http://schemas.microsoft.com/office/powerpoint/2010/main" val="179480609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Snapchat filters are a type of AR that rely on facial recognition, rather than 3D mapping and motion tracking. It gives us the ability to completely reimagine ourselves.</a:t>
            </a:r>
          </a:p>
        </p:txBody>
      </p:sp>
      <p:sp>
        <p:nvSpPr>
          <p:cNvPr id="4" name="Slide Number Placeholder 3"/>
          <p:cNvSpPr>
            <a:spLocks noGrp="1"/>
          </p:cNvSpPr>
          <p:nvPr>
            <p:ph type="sldNum" sz="quarter" idx="5"/>
          </p:nvPr>
        </p:nvSpPr>
        <p:spPr/>
        <p:txBody>
          <a:bodyPr/>
          <a:lstStyle/>
          <a:p>
            <a:fld id="{4E8C8C50-B817-4CD7-8D45-0B339BE6643E}" type="slidenum">
              <a:rPr lang="en-US" smtClean="0"/>
              <a:t>21</a:t>
            </a:fld>
            <a:endParaRPr lang="en-US"/>
          </a:p>
        </p:txBody>
      </p:sp>
    </p:spTree>
    <p:extLst>
      <p:ext uri="{BB962C8B-B14F-4D97-AF65-F5344CB8AC3E}">
        <p14:creationId xmlns:p14="http://schemas.microsoft.com/office/powerpoint/2010/main" val="15064989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easy to imagine a very, very near future in which a pair of glasses will then allow us to reimagine everyone else.</a:t>
            </a:r>
          </a:p>
        </p:txBody>
      </p:sp>
      <p:sp>
        <p:nvSpPr>
          <p:cNvPr id="4" name="Slide Number Placeholder 3"/>
          <p:cNvSpPr>
            <a:spLocks noGrp="1"/>
          </p:cNvSpPr>
          <p:nvPr>
            <p:ph type="sldNum" sz="quarter" idx="5"/>
          </p:nvPr>
        </p:nvSpPr>
        <p:spPr/>
        <p:txBody>
          <a:bodyPr/>
          <a:lstStyle/>
          <a:p>
            <a:fld id="{4E8C8C50-B817-4CD7-8D45-0B339BE6643E}" type="slidenum">
              <a:rPr lang="en-US" smtClean="0"/>
              <a:t>22</a:t>
            </a:fld>
            <a:endParaRPr lang="en-US"/>
          </a:p>
        </p:txBody>
      </p:sp>
    </p:spTree>
    <p:extLst>
      <p:ext uri="{BB962C8B-B14F-4D97-AF65-F5344CB8AC3E}">
        <p14:creationId xmlns:p14="http://schemas.microsoft.com/office/powerpoint/2010/main" val="410208351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also alter our recordings of memories. This is a feature of the default Android camera app called “AR Stickers”. It’s fascinating to think of the implications. Human memory is unreliable and incomplete, so we rely on recordings to fill in the gaps and remind us of the true order of events. Without the recordings, our memory of events shifts and fades, but the recording reset us to a baseline understanding. As AR technology improves, we will eventually come to understand the world and our lives in fantastical settings with very little thought as to the artifice of it.</a:t>
            </a:r>
          </a:p>
        </p:txBody>
      </p:sp>
      <p:sp>
        <p:nvSpPr>
          <p:cNvPr id="4" name="Slide Number Placeholder 3"/>
          <p:cNvSpPr>
            <a:spLocks noGrp="1"/>
          </p:cNvSpPr>
          <p:nvPr>
            <p:ph type="sldNum" sz="quarter" idx="5"/>
          </p:nvPr>
        </p:nvSpPr>
        <p:spPr/>
        <p:txBody>
          <a:bodyPr/>
          <a:lstStyle/>
          <a:p>
            <a:fld id="{4E8C8C50-B817-4CD7-8D45-0B339BE6643E}" type="slidenum">
              <a:rPr lang="en-US" smtClean="0"/>
              <a:t>23</a:t>
            </a:fld>
            <a:endParaRPr lang="en-US"/>
          </a:p>
        </p:txBody>
      </p:sp>
    </p:spTree>
    <p:extLst>
      <p:ext uri="{BB962C8B-B14F-4D97-AF65-F5344CB8AC3E}">
        <p14:creationId xmlns:p14="http://schemas.microsoft.com/office/powerpoint/2010/main" val="24936773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one of my early AR demos. It uses Vuforia to augment a standard business card, providing extra detail that would not fit in the bounds of the card. This demonstrates a future in which context-sensitive data is freely browsable without the need to jump out-of-band to a browser or QR-code scanning app to proactively search for information.</a:t>
            </a:r>
          </a:p>
        </p:txBody>
      </p:sp>
      <p:sp>
        <p:nvSpPr>
          <p:cNvPr id="4" name="Slide Number Placeholder 3"/>
          <p:cNvSpPr>
            <a:spLocks noGrp="1"/>
          </p:cNvSpPr>
          <p:nvPr>
            <p:ph type="sldNum" sz="quarter" idx="5"/>
          </p:nvPr>
        </p:nvSpPr>
        <p:spPr/>
        <p:txBody>
          <a:bodyPr/>
          <a:lstStyle/>
          <a:p>
            <a:fld id="{4E8C8C50-B817-4CD7-8D45-0B339BE6643E}" type="slidenum">
              <a:rPr lang="en-US" smtClean="0"/>
              <a:t>24</a:t>
            </a:fld>
            <a:endParaRPr lang="en-US"/>
          </a:p>
        </p:txBody>
      </p:sp>
    </p:spTree>
    <p:extLst>
      <p:ext uri="{BB962C8B-B14F-4D97-AF65-F5344CB8AC3E}">
        <p14:creationId xmlns:p14="http://schemas.microsoft.com/office/powerpoint/2010/main" val="150707655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another AR demo I built, performing traffic simulations with realistic light estimation in the real world. One might imagine how scaling up an application like this would be a useful tool for city planning.</a:t>
            </a:r>
          </a:p>
        </p:txBody>
      </p:sp>
      <p:sp>
        <p:nvSpPr>
          <p:cNvPr id="4" name="Slide Number Placeholder 3"/>
          <p:cNvSpPr>
            <a:spLocks noGrp="1"/>
          </p:cNvSpPr>
          <p:nvPr>
            <p:ph type="sldNum" sz="quarter" idx="5"/>
          </p:nvPr>
        </p:nvSpPr>
        <p:spPr/>
        <p:txBody>
          <a:bodyPr/>
          <a:lstStyle/>
          <a:p>
            <a:fld id="{4E8C8C50-B817-4CD7-8D45-0B339BE6643E}" type="slidenum">
              <a:rPr lang="en-US" smtClean="0"/>
              <a:t>25</a:t>
            </a:fld>
            <a:endParaRPr lang="en-US"/>
          </a:p>
        </p:txBody>
      </p:sp>
    </p:spTree>
    <p:extLst>
      <p:ext uri="{BB962C8B-B14F-4D97-AF65-F5344CB8AC3E}">
        <p14:creationId xmlns:p14="http://schemas.microsoft.com/office/powerpoint/2010/main" val="369576646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project I built at my previous job that demonstrates using very large marker images, replacing them with seamless surrogates, and augmenting new graphics on top. Where we might install a costly, energy-hungry digital bill-board or bus-stop advertisement today (that is also prone to failure in the harsh conditions of the outside environment), we can off-load all of that on to user devices, allowing individuals to decide if they want to have their public spaces cluttered and distracted with animations.</a:t>
            </a:r>
          </a:p>
        </p:txBody>
      </p:sp>
      <p:sp>
        <p:nvSpPr>
          <p:cNvPr id="4" name="Slide Number Placeholder 3"/>
          <p:cNvSpPr>
            <a:spLocks noGrp="1"/>
          </p:cNvSpPr>
          <p:nvPr>
            <p:ph type="sldNum" sz="quarter" idx="5"/>
          </p:nvPr>
        </p:nvSpPr>
        <p:spPr/>
        <p:txBody>
          <a:bodyPr/>
          <a:lstStyle/>
          <a:p>
            <a:fld id="{4E8C8C50-B817-4CD7-8D45-0B339BE6643E}" type="slidenum">
              <a:rPr lang="en-US" smtClean="0"/>
              <a:t>26</a:t>
            </a:fld>
            <a:endParaRPr lang="en-US"/>
          </a:p>
        </p:txBody>
      </p:sp>
    </p:spTree>
    <p:extLst>
      <p:ext uri="{BB962C8B-B14F-4D97-AF65-F5344CB8AC3E}">
        <p14:creationId xmlns:p14="http://schemas.microsoft.com/office/powerpoint/2010/main" val="170042564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 ersatz illustration of another application I built at work. Unfortunately, due to contractual restrictions, I am not able to share real video of the application. The air compressor hear is imagined as an IoT device, with the ability to report health metrics on its own operation. We use an AR headset to receive alerts to operational issues, and perform a guided repair process for user-serviceable issues. The process is recorded in a Case Management System, and the user has an option to call a technical expert for assistance, with a live “see-what-I-see” view that provides the technician the ability to annotate the object in live 3D.</a:t>
            </a:r>
          </a:p>
        </p:txBody>
      </p:sp>
      <p:sp>
        <p:nvSpPr>
          <p:cNvPr id="4" name="Slide Number Placeholder 3"/>
          <p:cNvSpPr>
            <a:spLocks noGrp="1"/>
          </p:cNvSpPr>
          <p:nvPr>
            <p:ph type="sldNum" sz="quarter" idx="5"/>
          </p:nvPr>
        </p:nvSpPr>
        <p:spPr/>
        <p:txBody>
          <a:bodyPr/>
          <a:lstStyle/>
          <a:p>
            <a:fld id="{4E8C8C50-B817-4CD7-8D45-0B339BE6643E}" type="slidenum">
              <a:rPr lang="en-US" smtClean="0"/>
              <a:t>27</a:t>
            </a:fld>
            <a:endParaRPr lang="en-US"/>
          </a:p>
        </p:txBody>
      </p:sp>
    </p:spTree>
    <p:extLst>
      <p:ext uri="{BB962C8B-B14F-4D97-AF65-F5344CB8AC3E}">
        <p14:creationId xmlns:p14="http://schemas.microsoft.com/office/powerpoint/2010/main" val="300727759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 have seen these examples, can we boil AR down to its core components? They would be:</a:t>
            </a:r>
          </a:p>
          <a:p>
            <a:pPr marL="171450" indent="-171450">
              <a:buFontTx/>
              <a:buChar char="-"/>
            </a:pPr>
            <a:r>
              <a:rPr lang="en-US" dirty="0"/>
              <a:t>Availability: being at the ready in a live scenario, without having to go back to a post-processed, historical view of data. </a:t>
            </a:r>
          </a:p>
          <a:p>
            <a:pPr marL="171450" indent="-171450">
              <a:buFontTx/>
              <a:buChar char="-"/>
            </a:pPr>
            <a:r>
              <a:rPr lang="en-US" dirty="0"/>
              <a:t>Context: the data that we are adding to the view has a relationship to the view itself</a:t>
            </a:r>
          </a:p>
          <a:p>
            <a:pPr marL="171450" indent="-171450">
              <a:buFontTx/>
              <a:buChar char="-"/>
            </a:pPr>
            <a:r>
              <a:rPr lang="en-US" dirty="0"/>
              <a:t>Communication: we are not cut off from the outside world, we have full access to the people and data sources that provide us with information beyond our own capacities.</a:t>
            </a:r>
          </a:p>
        </p:txBody>
      </p:sp>
      <p:sp>
        <p:nvSpPr>
          <p:cNvPr id="4" name="Slide Number Placeholder 3"/>
          <p:cNvSpPr>
            <a:spLocks noGrp="1"/>
          </p:cNvSpPr>
          <p:nvPr>
            <p:ph type="sldNum" sz="quarter" idx="5"/>
          </p:nvPr>
        </p:nvSpPr>
        <p:spPr/>
        <p:txBody>
          <a:bodyPr/>
          <a:lstStyle/>
          <a:p>
            <a:fld id="{4E8C8C50-B817-4CD7-8D45-0B339BE6643E}" type="slidenum">
              <a:rPr lang="en-US" smtClean="0"/>
              <a:t>28</a:t>
            </a:fld>
            <a:endParaRPr lang="en-US"/>
          </a:p>
        </p:txBody>
      </p:sp>
    </p:spTree>
    <p:extLst>
      <p:ext uri="{BB962C8B-B14F-4D97-AF65-F5344CB8AC3E}">
        <p14:creationId xmlns:p14="http://schemas.microsoft.com/office/powerpoint/2010/main" val="198002852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Which is essentially what smartphones already do for us. There is a lot of talk about “what will win, VR o AR, and what should we call it?” I think the answer is that they will eventually merge into a single device, one that we just call “computers”. In the sense that smartphones gave us instantaneous textual communication with anyone in the world, from wherever we are already in the world, AR and VR are going to give us the ability to have instantaneous, face-to-face conversations with anyone in the world, from wherever we already are.</a:t>
            </a:r>
          </a:p>
        </p:txBody>
      </p:sp>
      <p:sp>
        <p:nvSpPr>
          <p:cNvPr id="4" name="Slide Number Placeholder 3"/>
          <p:cNvSpPr>
            <a:spLocks noGrp="1"/>
          </p:cNvSpPr>
          <p:nvPr>
            <p:ph type="sldNum" sz="quarter" idx="5"/>
          </p:nvPr>
        </p:nvSpPr>
        <p:spPr/>
        <p:txBody>
          <a:bodyPr/>
          <a:lstStyle/>
          <a:p>
            <a:fld id="{4E8C8C50-B817-4CD7-8D45-0B339BE6643E}" type="slidenum">
              <a:rPr lang="en-US" smtClean="0"/>
              <a:t>29</a:t>
            </a:fld>
            <a:endParaRPr lang="en-US"/>
          </a:p>
        </p:txBody>
      </p:sp>
    </p:spTree>
    <p:extLst>
      <p:ext uri="{BB962C8B-B14F-4D97-AF65-F5344CB8AC3E}">
        <p14:creationId xmlns:p14="http://schemas.microsoft.com/office/powerpoint/2010/main" val="70554012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Development in the AR hardware market is extremely rapid. The earliest devices were interesting technology demos, but ultimately only useful in very limited scenarios. Today, we have extremely useful devices that are somewhat bulky and cumbersome. It’s very easy to imagine—at the current trajectory—that we will have very comfortable, very capable devices within a few, short years.</a:t>
            </a:r>
          </a:p>
          <a:p>
            <a:endParaRPr lang="en-US" dirty="0"/>
          </a:p>
          <a:p>
            <a:r>
              <a:rPr lang="en-US" dirty="0"/>
              <a:t>Google Glass, Meta 1 Dev Kit (2013)</a:t>
            </a:r>
          </a:p>
          <a:p>
            <a:r>
              <a:rPr lang="en-US" dirty="0" err="1"/>
              <a:t>Hololens</a:t>
            </a:r>
            <a:r>
              <a:rPr lang="en-US" dirty="0"/>
              <a:t> 1 (2015)</a:t>
            </a:r>
          </a:p>
          <a:p>
            <a:r>
              <a:rPr lang="en-US" dirty="0"/>
              <a:t>ODG R-9 (2017)</a:t>
            </a:r>
          </a:p>
          <a:p>
            <a:r>
              <a:rPr lang="en-US" dirty="0"/>
              <a:t>Magic Leap, HoloLens 2 (20179</a:t>
            </a:r>
          </a:p>
          <a:p>
            <a:endParaRPr lang="en-US" dirty="0"/>
          </a:p>
        </p:txBody>
      </p:sp>
      <p:sp>
        <p:nvSpPr>
          <p:cNvPr id="4" name="Slide Number Placeholder 3"/>
          <p:cNvSpPr>
            <a:spLocks noGrp="1"/>
          </p:cNvSpPr>
          <p:nvPr>
            <p:ph type="sldNum" sz="quarter" idx="10"/>
          </p:nvPr>
        </p:nvSpPr>
        <p:spPr/>
        <p:txBody>
          <a:bodyPr/>
          <a:lstStyle/>
          <a:p>
            <a:fld id="{4E8C8C50-B817-4CD7-8D45-0B339BE6643E}" type="slidenum">
              <a:rPr lang="en-US" smtClean="0"/>
              <a:t>30</a:t>
            </a:fld>
            <a:endParaRPr lang="en-US"/>
          </a:p>
        </p:txBody>
      </p:sp>
    </p:spTree>
    <p:extLst>
      <p:ext uri="{BB962C8B-B14F-4D97-AF65-F5344CB8AC3E}">
        <p14:creationId xmlns:p14="http://schemas.microsoft.com/office/powerpoint/2010/main" val="2833365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I’ve been developing VR and AR software since 2012. I built my first AR apps as HTML5 camera apps for building stereo photos. I built my first VR headset out of a Samsung Galaxy Note 3, a few months before Google Cardboard was announced.</a:t>
            </a:r>
          </a:p>
        </p:txBody>
      </p:sp>
      <p:sp>
        <p:nvSpPr>
          <p:cNvPr id="4" name="Slide Number Placeholder 3"/>
          <p:cNvSpPr>
            <a:spLocks noGrp="1"/>
          </p:cNvSpPr>
          <p:nvPr>
            <p:ph type="sldNum" sz="quarter" idx="5"/>
          </p:nvPr>
        </p:nvSpPr>
        <p:spPr/>
        <p:txBody>
          <a:bodyPr/>
          <a:lstStyle/>
          <a:p>
            <a:fld id="{4E8C8C50-B817-4CD7-8D45-0B339BE6643E}" type="slidenum">
              <a:rPr lang="en-US" smtClean="0"/>
              <a:t>4</a:t>
            </a:fld>
            <a:endParaRPr lang="en-US"/>
          </a:p>
        </p:txBody>
      </p:sp>
    </p:spTree>
    <p:extLst>
      <p:ext uri="{BB962C8B-B14F-4D97-AF65-F5344CB8AC3E}">
        <p14:creationId xmlns:p14="http://schemas.microsoft.com/office/powerpoint/2010/main" val="79195396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how could one get started in AR software development?</a:t>
            </a:r>
          </a:p>
        </p:txBody>
      </p:sp>
      <p:sp>
        <p:nvSpPr>
          <p:cNvPr id="4" name="Slide Number Placeholder 3"/>
          <p:cNvSpPr>
            <a:spLocks noGrp="1"/>
          </p:cNvSpPr>
          <p:nvPr>
            <p:ph type="sldNum" sz="quarter" idx="5"/>
          </p:nvPr>
        </p:nvSpPr>
        <p:spPr/>
        <p:txBody>
          <a:bodyPr/>
          <a:lstStyle/>
          <a:p>
            <a:fld id="{4E8C8C50-B817-4CD7-8D45-0B339BE6643E}" type="slidenum">
              <a:rPr lang="en-US" smtClean="0"/>
              <a:t>31</a:t>
            </a:fld>
            <a:endParaRPr lang="en-US"/>
          </a:p>
        </p:txBody>
      </p:sp>
    </p:spTree>
    <p:extLst>
      <p:ext uri="{BB962C8B-B14F-4D97-AF65-F5344CB8AC3E}">
        <p14:creationId xmlns:p14="http://schemas.microsoft.com/office/powerpoint/2010/main" val="35028290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summary, the market for AR software is still very early, but we are already seeing amazing results. I continue to feel as I have for the last five years: now is the time to get involved, get one’s feet wet in AR, and start building the applications of the future.</a:t>
            </a:r>
          </a:p>
          <a:p>
            <a:endParaRPr lang="en-US" dirty="0"/>
          </a:p>
          <a:p>
            <a:r>
              <a:rPr lang="en-US"/>
              <a:t>Thank you.</a:t>
            </a:r>
          </a:p>
        </p:txBody>
      </p:sp>
      <p:sp>
        <p:nvSpPr>
          <p:cNvPr id="4" name="Slide Number Placeholder 3"/>
          <p:cNvSpPr>
            <a:spLocks noGrp="1"/>
          </p:cNvSpPr>
          <p:nvPr>
            <p:ph type="sldNum" sz="quarter" idx="5"/>
          </p:nvPr>
        </p:nvSpPr>
        <p:spPr/>
        <p:txBody>
          <a:bodyPr/>
          <a:lstStyle/>
          <a:p>
            <a:fld id="{4E8C8C50-B817-4CD7-8D45-0B339BE6643E}" type="slidenum">
              <a:rPr lang="en-US" smtClean="0"/>
              <a:t>38</a:t>
            </a:fld>
            <a:endParaRPr lang="en-US"/>
          </a:p>
        </p:txBody>
      </p:sp>
    </p:spTree>
    <p:extLst>
      <p:ext uri="{BB962C8B-B14F-4D97-AF65-F5344CB8AC3E}">
        <p14:creationId xmlns:p14="http://schemas.microsoft.com/office/powerpoint/2010/main" val="16486670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also hack on hardware. This is my *third* haptic glove prototype. It uses </a:t>
            </a:r>
            <a:r>
              <a:rPr lang="en-US" dirty="0" err="1"/>
              <a:t>SteamVR</a:t>
            </a:r>
            <a:r>
              <a:rPr lang="en-US" dirty="0"/>
              <a:t> tracking through the </a:t>
            </a:r>
            <a:r>
              <a:rPr lang="en-US" dirty="0" err="1"/>
              <a:t>Vive</a:t>
            </a:r>
            <a:r>
              <a:rPr lang="en-US" dirty="0"/>
              <a:t> Tracking Puck, and communicates completely wirelessly over Bluetooth LE to any smartphone or BLE-capable PC. There is a flex sensor and vibration motor in each finger. At the time that I built it, it was impossible to buy a haptic glove. Today, it’s technically possible, but all of the available devices are significantly more expensive than the sum-total cost of building this prototype.</a:t>
            </a:r>
          </a:p>
        </p:txBody>
      </p:sp>
      <p:sp>
        <p:nvSpPr>
          <p:cNvPr id="4" name="Slide Number Placeholder 3"/>
          <p:cNvSpPr>
            <a:spLocks noGrp="1"/>
          </p:cNvSpPr>
          <p:nvPr>
            <p:ph type="sldNum" sz="quarter" idx="5"/>
          </p:nvPr>
        </p:nvSpPr>
        <p:spPr/>
        <p:txBody>
          <a:bodyPr/>
          <a:lstStyle/>
          <a:p>
            <a:fld id="{4E8C8C50-B817-4CD7-8D45-0B339BE6643E}" type="slidenum">
              <a:rPr lang="en-US" smtClean="0"/>
              <a:t>5</a:t>
            </a:fld>
            <a:endParaRPr lang="en-US"/>
          </a:p>
        </p:txBody>
      </p:sp>
    </p:spTree>
    <p:extLst>
      <p:ext uri="{BB962C8B-B14F-4D97-AF65-F5344CB8AC3E}">
        <p14:creationId xmlns:p14="http://schemas.microsoft.com/office/powerpoint/2010/main" val="40460757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was the first VR backpack computer that I built. Note the prominent vents for heat distribution. I used the HP Windows MR headset for a completely “</a:t>
            </a:r>
            <a:r>
              <a:rPr lang="en-US" dirty="0" err="1"/>
              <a:t>tetherless</a:t>
            </a:r>
            <a:r>
              <a:rPr lang="en-US" dirty="0"/>
              <a:t>” experience. A future version incorporated a battery pack for extended, ultra-high-performance use. I see this as a benchmark in mobile VR. In 2017, we could have completely mobile VR for about $2000, at about 10 </a:t>
            </a:r>
            <a:r>
              <a:rPr lang="en-US" dirty="0" err="1"/>
              <a:t>lbs</a:t>
            </a:r>
            <a:r>
              <a:rPr lang="en-US" dirty="0"/>
              <a:t>, for about 3 hours of runtime. Two years later, with devices like the Oculus Quest, we can have it for about $400, at less than 1.5lbs, for the same 3 hours. The trajectory of technological improvement is staggering.</a:t>
            </a:r>
          </a:p>
        </p:txBody>
      </p:sp>
      <p:sp>
        <p:nvSpPr>
          <p:cNvPr id="4" name="Slide Number Placeholder 3"/>
          <p:cNvSpPr>
            <a:spLocks noGrp="1"/>
          </p:cNvSpPr>
          <p:nvPr>
            <p:ph type="sldNum" sz="quarter" idx="5"/>
          </p:nvPr>
        </p:nvSpPr>
        <p:spPr/>
        <p:txBody>
          <a:bodyPr/>
          <a:lstStyle/>
          <a:p>
            <a:fld id="{4E8C8C50-B817-4CD7-8D45-0B339BE6643E}" type="slidenum">
              <a:rPr lang="en-US" smtClean="0"/>
              <a:t>6</a:t>
            </a:fld>
            <a:endParaRPr lang="en-US"/>
          </a:p>
        </p:txBody>
      </p:sp>
    </p:spTree>
    <p:extLst>
      <p:ext uri="{BB962C8B-B14F-4D97-AF65-F5344CB8AC3E}">
        <p14:creationId xmlns:p14="http://schemas.microsoft.com/office/powerpoint/2010/main" val="14006625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 also an amateur photographer, which came about as a result of my life-long interest in optics.</a:t>
            </a:r>
          </a:p>
        </p:txBody>
      </p:sp>
      <p:sp>
        <p:nvSpPr>
          <p:cNvPr id="4" name="Slide Number Placeholder 3"/>
          <p:cNvSpPr>
            <a:spLocks noGrp="1"/>
          </p:cNvSpPr>
          <p:nvPr>
            <p:ph type="sldNum" sz="quarter" idx="5"/>
          </p:nvPr>
        </p:nvSpPr>
        <p:spPr/>
        <p:txBody>
          <a:bodyPr/>
          <a:lstStyle/>
          <a:p>
            <a:fld id="{4E8C8C50-B817-4CD7-8D45-0B339BE6643E}" type="slidenum">
              <a:rPr lang="en-US" smtClean="0"/>
              <a:t>7</a:t>
            </a:fld>
            <a:endParaRPr lang="en-US"/>
          </a:p>
        </p:txBody>
      </p:sp>
    </p:spTree>
    <p:extLst>
      <p:ext uri="{BB962C8B-B14F-4D97-AF65-F5344CB8AC3E}">
        <p14:creationId xmlns:p14="http://schemas.microsoft.com/office/powerpoint/2010/main" val="39108235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I occasionally dabble in 3D modelling, which I use to design book covers for my wife’s sci-fi novels. Check them out at </a:t>
            </a:r>
            <a:r>
              <a:rPr lang="en-US" dirty="0">
                <a:hlinkClick r:id="rId3"/>
              </a:rPr>
              <a:t>https://www.amazon.com/Michelle-McBeth/e/B00RTXCEI2</a:t>
            </a:r>
            <a:endParaRPr lang="en-US" dirty="0"/>
          </a:p>
        </p:txBody>
      </p:sp>
      <p:sp>
        <p:nvSpPr>
          <p:cNvPr id="4" name="Slide Number Placeholder 3"/>
          <p:cNvSpPr>
            <a:spLocks noGrp="1"/>
          </p:cNvSpPr>
          <p:nvPr>
            <p:ph type="sldNum" sz="quarter" idx="5"/>
          </p:nvPr>
        </p:nvSpPr>
        <p:spPr/>
        <p:txBody>
          <a:bodyPr/>
          <a:lstStyle/>
          <a:p>
            <a:fld id="{4E8C8C50-B817-4CD7-8D45-0B339BE6643E}" type="slidenum">
              <a:rPr lang="en-US" smtClean="0"/>
              <a:t>8</a:t>
            </a:fld>
            <a:endParaRPr lang="en-US"/>
          </a:p>
        </p:txBody>
      </p:sp>
    </p:spTree>
    <p:extLst>
      <p:ext uri="{BB962C8B-B14F-4D97-AF65-F5344CB8AC3E}">
        <p14:creationId xmlns:p14="http://schemas.microsoft.com/office/powerpoint/2010/main" val="1912870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E8C8C50-B817-4CD7-8D45-0B339BE6643E}" type="slidenum">
              <a:rPr lang="en-US" smtClean="0"/>
              <a:t>9</a:t>
            </a:fld>
            <a:endParaRPr lang="en-US"/>
          </a:p>
        </p:txBody>
      </p:sp>
    </p:spTree>
    <p:extLst>
      <p:ext uri="{BB962C8B-B14F-4D97-AF65-F5344CB8AC3E}">
        <p14:creationId xmlns:p14="http://schemas.microsoft.com/office/powerpoint/2010/main" val="30233358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Everyone mentions it, so I’m going to address it right off the bat…</a:t>
            </a:r>
          </a:p>
        </p:txBody>
      </p:sp>
      <p:sp>
        <p:nvSpPr>
          <p:cNvPr id="4" name="Slide Number Placeholder 3"/>
          <p:cNvSpPr>
            <a:spLocks noGrp="1"/>
          </p:cNvSpPr>
          <p:nvPr>
            <p:ph type="sldNum" sz="quarter" idx="5"/>
          </p:nvPr>
        </p:nvSpPr>
        <p:spPr/>
        <p:txBody>
          <a:bodyPr/>
          <a:lstStyle/>
          <a:p>
            <a:fld id="{4E8C8C50-B817-4CD7-8D45-0B339BE6643E}" type="slidenum">
              <a:rPr lang="en-US" smtClean="0"/>
              <a:t>10</a:t>
            </a:fld>
            <a:endParaRPr lang="en-US"/>
          </a:p>
        </p:txBody>
      </p:sp>
    </p:spTree>
    <p:extLst>
      <p:ext uri="{BB962C8B-B14F-4D97-AF65-F5344CB8AC3E}">
        <p14:creationId xmlns:p14="http://schemas.microsoft.com/office/powerpoint/2010/main" val="42551129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171B8DD9-2077-4FE6-AFEB-97E61DE9618D}" type="datetimeFigureOut">
              <a:rPr lang="en-US" smtClean="0"/>
              <a:t>2019-05-29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4CD8B72-E531-4C1C-8DBC-52881C39C31F}" type="slidenum">
              <a:rPr lang="en-US" smtClean="0"/>
              <a:t>‹#›</a:t>
            </a:fld>
            <a:endParaRPr lang="en-US"/>
          </a:p>
        </p:txBody>
      </p:sp>
    </p:spTree>
    <p:extLst>
      <p:ext uri="{BB962C8B-B14F-4D97-AF65-F5344CB8AC3E}">
        <p14:creationId xmlns:p14="http://schemas.microsoft.com/office/powerpoint/2010/main" val="25706190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71B8DD9-2077-4FE6-AFEB-97E61DE9618D}" type="datetimeFigureOut">
              <a:rPr lang="en-US" smtClean="0"/>
              <a:t>2019-05-29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4CD8B72-E531-4C1C-8DBC-52881C39C31F}" type="slidenum">
              <a:rPr lang="en-US" smtClean="0"/>
              <a:t>‹#›</a:t>
            </a:fld>
            <a:endParaRPr lang="en-US"/>
          </a:p>
        </p:txBody>
      </p:sp>
    </p:spTree>
    <p:extLst>
      <p:ext uri="{BB962C8B-B14F-4D97-AF65-F5344CB8AC3E}">
        <p14:creationId xmlns:p14="http://schemas.microsoft.com/office/powerpoint/2010/main" val="11258706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71B8DD9-2077-4FE6-AFEB-97E61DE9618D}" type="datetimeFigureOut">
              <a:rPr lang="en-US" smtClean="0"/>
              <a:t>2019-05-29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4CD8B72-E531-4C1C-8DBC-52881C39C31F}" type="slidenum">
              <a:rPr lang="en-US" smtClean="0"/>
              <a:t>‹#›</a:t>
            </a:fld>
            <a:endParaRPr lang="en-US"/>
          </a:p>
        </p:txBody>
      </p:sp>
    </p:spTree>
    <p:extLst>
      <p:ext uri="{BB962C8B-B14F-4D97-AF65-F5344CB8AC3E}">
        <p14:creationId xmlns:p14="http://schemas.microsoft.com/office/powerpoint/2010/main" val="28422471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71B8DD9-2077-4FE6-AFEB-97E61DE9618D}" type="datetimeFigureOut">
              <a:rPr lang="en-US" smtClean="0"/>
              <a:t>2019-05-29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4CD8B72-E531-4C1C-8DBC-52881C39C31F}" type="slidenum">
              <a:rPr lang="en-US" smtClean="0"/>
              <a:t>‹#›</a:t>
            </a:fld>
            <a:endParaRPr lang="en-US"/>
          </a:p>
        </p:txBody>
      </p:sp>
    </p:spTree>
    <p:extLst>
      <p:ext uri="{BB962C8B-B14F-4D97-AF65-F5344CB8AC3E}">
        <p14:creationId xmlns:p14="http://schemas.microsoft.com/office/powerpoint/2010/main" val="9490507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171B8DD9-2077-4FE6-AFEB-97E61DE9618D}" type="datetimeFigureOut">
              <a:rPr lang="en-US" smtClean="0"/>
              <a:t>2019-05-29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4CD8B72-E531-4C1C-8DBC-52881C39C31F}" type="slidenum">
              <a:rPr lang="en-US" smtClean="0"/>
              <a:t>‹#›</a:t>
            </a:fld>
            <a:endParaRPr lang="en-US"/>
          </a:p>
        </p:txBody>
      </p:sp>
    </p:spTree>
    <p:extLst>
      <p:ext uri="{BB962C8B-B14F-4D97-AF65-F5344CB8AC3E}">
        <p14:creationId xmlns:p14="http://schemas.microsoft.com/office/powerpoint/2010/main" val="37554309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71B8DD9-2077-4FE6-AFEB-97E61DE9618D}" type="datetimeFigureOut">
              <a:rPr lang="en-US" smtClean="0"/>
              <a:t>2019-05-29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4CD8B72-E531-4C1C-8DBC-52881C39C31F}" type="slidenum">
              <a:rPr lang="en-US" smtClean="0"/>
              <a:t>‹#›</a:t>
            </a:fld>
            <a:endParaRPr lang="en-US"/>
          </a:p>
        </p:txBody>
      </p:sp>
    </p:spTree>
    <p:extLst>
      <p:ext uri="{BB962C8B-B14F-4D97-AF65-F5344CB8AC3E}">
        <p14:creationId xmlns:p14="http://schemas.microsoft.com/office/powerpoint/2010/main" val="2065746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71B8DD9-2077-4FE6-AFEB-97E61DE9618D}" type="datetimeFigureOut">
              <a:rPr lang="en-US" smtClean="0"/>
              <a:t>2019-05-29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4CD8B72-E531-4C1C-8DBC-52881C39C31F}" type="slidenum">
              <a:rPr lang="en-US" smtClean="0"/>
              <a:t>‹#›</a:t>
            </a:fld>
            <a:endParaRPr lang="en-US"/>
          </a:p>
        </p:txBody>
      </p:sp>
    </p:spTree>
    <p:extLst>
      <p:ext uri="{BB962C8B-B14F-4D97-AF65-F5344CB8AC3E}">
        <p14:creationId xmlns:p14="http://schemas.microsoft.com/office/powerpoint/2010/main" val="39486970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71B8DD9-2077-4FE6-AFEB-97E61DE9618D}" type="datetimeFigureOut">
              <a:rPr lang="en-US" smtClean="0"/>
              <a:t>2019-05-29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4CD8B72-E531-4C1C-8DBC-52881C39C31F}" type="slidenum">
              <a:rPr lang="en-US" smtClean="0"/>
              <a:t>‹#›</a:t>
            </a:fld>
            <a:endParaRPr lang="en-US"/>
          </a:p>
        </p:txBody>
      </p:sp>
    </p:spTree>
    <p:extLst>
      <p:ext uri="{BB962C8B-B14F-4D97-AF65-F5344CB8AC3E}">
        <p14:creationId xmlns:p14="http://schemas.microsoft.com/office/powerpoint/2010/main" val="9526622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71B8DD9-2077-4FE6-AFEB-97E61DE9618D}" type="datetimeFigureOut">
              <a:rPr lang="en-US" smtClean="0"/>
              <a:t>2019-05-29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4CD8B72-E531-4C1C-8DBC-52881C39C31F}" type="slidenum">
              <a:rPr lang="en-US" smtClean="0"/>
              <a:t>‹#›</a:t>
            </a:fld>
            <a:endParaRPr lang="en-US"/>
          </a:p>
        </p:txBody>
      </p:sp>
    </p:spTree>
    <p:extLst>
      <p:ext uri="{BB962C8B-B14F-4D97-AF65-F5344CB8AC3E}">
        <p14:creationId xmlns:p14="http://schemas.microsoft.com/office/powerpoint/2010/main" val="32287247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171B8DD9-2077-4FE6-AFEB-97E61DE9618D}" type="datetimeFigureOut">
              <a:rPr lang="en-US" smtClean="0"/>
              <a:t>2019-05-29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4CD8B72-E531-4C1C-8DBC-52881C39C31F}" type="slidenum">
              <a:rPr lang="en-US" smtClean="0"/>
              <a:t>‹#›</a:t>
            </a:fld>
            <a:endParaRPr lang="en-US"/>
          </a:p>
        </p:txBody>
      </p:sp>
    </p:spTree>
    <p:extLst>
      <p:ext uri="{BB962C8B-B14F-4D97-AF65-F5344CB8AC3E}">
        <p14:creationId xmlns:p14="http://schemas.microsoft.com/office/powerpoint/2010/main" val="14700448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171B8DD9-2077-4FE6-AFEB-97E61DE9618D}" type="datetimeFigureOut">
              <a:rPr lang="en-US" smtClean="0"/>
              <a:t>2019-05-29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4CD8B72-E531-4C1C-8DBC-52881C39C31F}" type="slidenum">
              <a:rPr lang="en-US" smtClean="0"/>
              <a:t>‹#›</a:t>
            </a:fld>
            <a:endParaRPr lang="en-US"/>
          </a:p>
        </p:txBody>
      </p:sp>
    </p:spTree>
    <p:extLst>
      <p:ext uri="{BB962C8B-B14F-4D97-AF65-F5344CB8AC3E}">
        <p14:creationId xmlns:p14="http://schemas.microsoft.com/office/powerpoint/2010/main" val="40752698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71B8DD9-2077-4FE6-AFEB-97E61DE9618D}" type="datetimeFigureOut">
              <a:rPr lang="en-US" smtClean="0"/>
              <a:t>2019-05-29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4CD8B72-E531-4C1C-8DBC-52881C39C31F}" type="slidenum">
              <a:rPr lang="en-US" smtClean="0"/>
              <a:t>‹#›</a:t>
            </a:fld>
            <a:endParaRPr lang="en-US"/>
          </a:p>
        </p:txBody>
      </p:sp>
    </p:spTree>
    <p:extLst>
      <p:ext uri="{BB962C8B-B14F-4D97-AF65-F5344CB8AC3E}">
        <p14:creationId xmlns:p14="http://schemas.microsoft.com/office/powerpoint/2010/main" val="96856878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4.jpeg"/><Relationship Id="rId5" Type="http://schemas.openxmlformats.org/officeDocument/2006/relationships/image" Target="../media/image23.jpeg"/><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8.jpeg"/><Relationship Id="rId5" Type="http://schemas.openxmlformats.org/officeDocument/2006/relationships/image" Target="../media/image27.jpeg"/><Relationship Id="rId4" Type="http://schemas.openxmlformats.org/officeDocument/2006/relationships/image" Target="../media/image26.jpe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3.jpg"/></Relationships>
</file>

<file path=ppt/slides/_rels/slide22.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35.jpeg"/><Relationship Id="rId4" Type="http://schemas.openxmlformats.org/officeDocument/2006/relationships/image" Target="../media/image33.jp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6.png"/><Relationship Id="rId4" Type="http://schemas.openxmlformats.org/officeDocument/2006/relationships/notesSlide" Target="../notesSlides/notesSlide22.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video" Target="https://www.youtube.com/embed/CEYDYRBhC2E?feature=oembed" TargetMode="External"/><Relationship Id="rId4" Type="http://schemas.openxmlformats.org/officeDocument/2006/relationships/image" Target="../media/image37.jpe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video" Target="https://www.youtube.com/embed/VfLJeKpiXXI?feature=oembed" TargetMode="External"/><Relationship Id="rId4" Type="http://schemas.openxmlformats.org/officeDocument/2006/relationships/image" Target="../media/image38.jpe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xml"/><Relationship Id="rId1" Type="http://schemas.openxmlformats.org/officeDocument/2006/relationships/video" Target="https://www.youtube.com/embed/LXgPxjRqfBA?feature=oembed" TargetMode="External"/><Relationship Id="rId4" Type="http://schemas.openxmlformats.org/officeDocument/2006/relationships/image" Target="../media/image39.jpeg"/></Relationships>
</file>

<file path=ppt/slides/_rels/slide27.xml.rels><?xml version="1.0" encoding="UTF-8" standalone="yes"?>
<Relationships xmlns="http://schemas.openxmlformats.org/package/2006/relationships"><Relationship Id="rId3" Type="http://schemas.openxmlformats.org/officeDocument/2006/relationships/image" Target="../media/image40.jpeg"/><Relationship Id="rId7" Type="http://schemas.openxmlformats.org/officeDocument/2006/relationships/image" Target="../media/image44.sv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svg"/><Relationship Id="rId4" Type="http://schemas.openxmlformats.org/officeDocument/2006/relationships/image" Target="../media/image41.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5.jpeg"/><Relationship Id="rId7" Type="http://schemas.openxmlformats.org/officeDocument/2006/relationships/image" Target="../media/image49.jpe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48.jpeg"/><Relationship Id="rId5" Type="http://schemas.openxmlformats.org/officeDocument/2006/relationships/image" Target="../media/image47.jpeg"/><Relationship Id="rId4" Type="http://schemas.openxmlformats.org/officeDocument/2006/relationships/image" Target="../media/image46.jpe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hyperlink" Target="https://www.microsoft.com/en-us/hololens"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https://www.magicleap.com/" TargetMode="External"/><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hyperlink" Target="https://developers.google.com/ar/" TargetMode="External"/><Relationship Id="rId2" Type="http://schemas.openxmlformats.org/officeDocument/2006/relationships/image" Target="../media/image54.png"/><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hyperlink" Target="https://developer.apple.com/arkit/" TargetMode="External"/><Relationship Id="rId2" Type="http://schemas.openxmlformats.org/officeDocument/2006/relationships/image" Target="../media/image55.png"/><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8.jpg"/><Relationship Id="rId4" Type="http://schemas.openxmlformats.org/officeDocument/2006/relationships/image" Target="../media/image7.jpg"/></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2.jpeg"/></Relationships>
</file>

<file path=ppt/slides/_rels/slide9.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jpeg"/><Relationship Id="rId7" Type="http://schemas.openxmlformats.org/officeDocument/2006/relationships/image" Target="../media/image17.jpe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gif"/><Relationship Id="rId4" Type="http://schemas.openxmlformats.org/officeDocument/2006/relationships/image" Target="../media/image14.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Augmented Reality for Fun and Profit</a:t>
            </a:r>
          </a:p>
        </p:txBody>
      </p:sp>
      <p:sp>
        <p:nvSpPr>
          <p:cNvPr id="3" name="Subtitle 2"/>
          <p:cNvSpPr>
            <a:spLocks noGrp="1"/>
          </p:cNvSpPr>
          <p:nvPr>
            <p:ph type="subTitle" idx="1"/>
          </p:nvPr>
        </p:nvSpPr>
        <p:spPr/>
        <p:txBody>
          <a:bodyPr/>
          <a:lstStyle/>
          <a:p>
            <a:r>
              <a:rPr lang="en-US" dirty="0"/>
              <a:t>By Sean T. McBeth</a:t>
            </a:r>
          </a:p>
          <a:p>
            <a:r>
              <a:rPr lang="en-US" dirty="0"/>
              <a:t>@</a:t>
            </a:r>
            <a:r>
              <a:rPr lang="en-US" dirty="0" err="1"/>
              <a:t>Sean_McBeth</a:t>
            </a:r>
            <a:endParaRPr lang="en-US" dirty="0"/>
          </a:p>
          <a:p>
            <a:r>
              <a:rPr lang="en-US" dirty="0"/>
              <a:t>sean@seanmcbeth.com</a:t>
            </a:r>
          </a:p>
        </p:txBody>
      </p:sp>
    </p:spTree>
    <p:extLst>
      <p:ext uri="{BB962C8B-B14F-4D97-AF65-F5344CB8AC3E}">
        <p14:creationId xmlns:p14="http://schemas.microsoft.com/office/powerpoint/2010/main" val="6798005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8687" y="2575587"/>
            <a:ext cx="10515600" cy="1325563"/>
          </a:xfrm>
        </p:spPr>
        <p:txBody>
          <a:bodyPr/>
          <a:lstStyle/>
          <a:p>
            <a:r>
              <a:rPr lang="en-US" dirty="0"/>
              <a:t>Let’s get it out of the way…</a:t>
            </a:r>
          </a:p>
        </p:txBody>
      </p:sp>
    </p:spTree>
    <p:extLst>
      <p:ext uri="{BB962C8B-B14F-4D97-AF65-F5344CB8AC3E}">
        <p14:creationId xmlns:p14="http://schemas.microsoft.com/office/powerpoint/2010/main" val="10652698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31000">
              <a:srgbClr val="CBDDE7"/>
            </a:gs>
            <a:gs pos="14000">
              <a:srgbClr val="CBE9FB"/>
            </a:gs>
            <a:gs pos="42000">
              <a:schemeClr val="accent1">
                <a:lumMod val="45000"/>
                <a:lumOff val="55000"/>
              </a:schemeClr>
            </a:gs>
            <a:gs pos="100000">
              <a:srgbClr val="457D0C"/>
            </a:gs>
            <a:gs pos="68000">
              <a:srgbClr val="648936"/>
            </a:gs>
            <a:gs pos="57000">
              <a:srgbClr val="B1A79D"/>
            </a:gs>
          </a:gsLst>
          <a:lin ang="5100000" scaled="0"/>
        </a:gradFill>
        <a:effectLst/>
      </p:bgPr>
    </p:bg>
    <p:spTree>
      <p:nvGrpSpPr>
        <p:cNvPr id="1" name=""/>
        <p:cNvGrpSpPr/>
        <p:nvPr/>
      </p:nvGrpSpPr>
      <p:grpSpPr>
        <a:xfrm>
          <a:off x="0" y="0"/>
          <a:ext cx="0" cy="0"/>
          <a:chOff x="0" y="0"/>
          <a:chExt cx="0" cy="0"/>
        </a:xfrm>
      </p:grpSpPr>
      <p:pic>
        <p:nvPicPr>
          <p:cNvPr id="1026" name="Picture 2" descr="https://blogs-images.forbes.com/ryanwhitwam/files/2017/01/pog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4088" y="0"/>
            <a:ext cx="1028382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02597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6059529"/>
          </a:xfrm>
        </p:spPr>
        <p:txBody>
          <a:bodyPr>
            <a:normAutofit/>
          </a:bodyPr>
          <a:lstStyle/>
          <a:p>
            <a:pPr algn="ctr"/>
            <a:r>
              <a:rPr lang="en-US" sz="9600" dirty="0"/>
              <a:t>But…</a:t>
            </a:r>
          </a:p>
        </p:txBody>
      </p:sp>
    </p:spTree>
    <p:extLst>
      <p:ext uri="{BB962C8B-B14F-4D97-AF65-F5344CB8AC3E}">
        <p14:creationId xmlns:p14="http://schemas.microsoft.com/office/powerpoint/2010/main" val="30495054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chemeClr val="tx1"/>
            </a:gs>
            <a:gs pos="2000">
              <a:srgbClr val="BBF6FC"/>
            </a:gs>
            <a:gs pos="23000">
              <a:schemeClr val="accent1">
                <a:lumMod val="45000"/>
                <a:lumOff val="55000"/>
              </a:schemeClr>
            </a:gs>
            <a:gs pos="94000">
              <a:srgbClr val="457D0C"/>
            </a:gs>
            <a:gs pos="50000">
              <a:srgbClr val="46820C"/>
            </a:gs>
            <a:gs pos="39000">
              <a:srgbClr val="98DA1B"/>
            </a:gs>
            <a:gs pos="100000">
              <a:schemeClr val="tx1"/>
            </a:gs>
          </a:gsLst>
          <a:lin ang="5400000" scaled="1"/>
        </a:gradFill>
        <a:effectLst/>
      </p:bgPr>
    </p:bg>
    <p:spTree>
      <p:nvGrpSpPr>
        <p:cNvPr id="1" name=""/>
        <p:cNvGrpSpPr/>
        <p:nvPr/>
      </p:nvGrpSpPr>
      <p:grpSpPr>
        <a:xfrm>
          <a:off x="0" y="0"/>
          <a:ext cx="0" cy="0"/>
          <a:chOff x="0" y="0"/>
          <a:chExt cx="0" cy="0"/>
        </a:xfrm>
      </p:grpSpPr>
      <p:pic>
        <p:nvPicPr>
          <p:cNvPr id="2050" name="Picture 2" descr="https://lh3.googleusercontent.com/RVItTUG-T4r4fU3oJTae9-40VgkCCsbaBtjSDu50VzIxN4rGEkPK08FEEiLTcvBaE8yx=h90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4463" y="0"/>
            <a:ext cx="428307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28894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9" name="Rectangle 78">
            <a:extLst>
              <a:ext uri="{FF2B5EF4-FFF2-40B4-BE49-F238E27FC236}">
                <a16:creationId xmlns:a16="http://schemas.microsoft.com/office/drawing/2014/main" id="{6C2997EE-0889-44C3-AC0D-18F26AC9AA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202" name="Picture 10" descr="http://www.jamescamerononline.com/miniuk56.png"/>
          <p:cNvPicPr>
            <a:picLocks noChangeAspect="1" noChangeArrowheads="1"/>
          </p:cNvPicPr>
          <p:nvPr/>
        </p:nvPicPr>
        <p:blipFill rotWithShape="1">
          <a:blip r:embed="rId3">
            <a:extLst>
              <a:ext uri="{28A0092B-C50C-407E-A947-70E740481C1C}">
                <a14:useLocalDpi xmlns:a14="http://schemas.microsoft.com/office/drawing/2010/main" val="0"/>
              </a:ext>
            </a:extLst>
          </a:blip>
          <a:srcRect r="-3" b="3735"/>
          <a:stretch/>
        </p:blipFill>
        <p:spPr bwMode="auto">
          <a:xfrm>
            <a:off x="20" y="10"/>
            <a:ext cx="7215381" cy="2969294"/>
          </a:xfrm>
          <a:custGeom>
            <a:avLst/>
            <a:gdLst>
              <a:gd name="connsiteX0" fmla="*/ 0 w 7215401"/>
              <a:gd name="connsiteY0" fmla="*/ 0 h 2969304"/>
              <a:gd name="connsiteX1" fmla="*/ 677334 w 7215401"/>
              <a:gd name="connsiteY1" fmla="*/ 0 h 2969304"/>
              <a:gd name="connsiteX2" fmla="*/ 1168036 w 7215401"/>
              <a:gd name="connsiteY2" fmla="*/ 0 h 2969304"/>
              <a:gd name="connsiteX3" fmla="*/ 1205499 w 7215401"/>
              <a:gd name="connsiteY3" fmla="*/ 0 h 2969304"/>
              <a:gd name="connsiteX4" fmla="*/ 1647632 w 7215401"/>
              <a:gd name="connsiteY4" fmla="*/ 0 h 2969304"/>
              <a:gd name="connsiteX5" fmla="*/ 7215401 w 7215401"/>
              <a:gd name="connsiteY5" fmla="*/ 0 h 2969304"/>
              <a:gd name="connsiteX6" fmla="*/ 5840224 w 7215401"/>
              <a:gd name="connsiteY6" fmla="*/ 2969304 h 2969304"/>
              <a:gd name="connsiteX7" fmla="*/ 0 w 7215401"/>
              <a:gd name="connsiteY7" fmla="*/ 2969304 h 296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15401" h="2969304">
                <a:moveTo>
                  <a:pt x="0" y="0"/>
                </a:moveTo>
                <a:lnTo>
                  <a:pt x="677334" y="0"/>
                </a:lnTo>
                <a:lnTo>
                  <a:pt x="1168036" y="0"/>
                </a:lnTo>
                <a:lnTo>
                  <a:pt x="1205499" y="0"/>
                </a:lnTo>
                <a:lnTo>
                  <a:pt x="1647632" y="0"/>
                </a:lnTo>
                <a:lnTo>
                  <a:pt x="7215401" y="0"/>
                </a:lnTo>
                <a:lnTo>
                  <a:pt x="5840224" y="2969304"/>
                </a:lnTo>
                <a:lnTo>
                  <a:pt x="0" y="2969304"/>
                </a:lnTo>
                <a:close/>
              </a:path>
            </a:pathLst>
          </a:custGeom>
          <a:noFill/>
          <a:extLst>
            <a:ext uri="{909E8E84-426E-40DD-AFC4-6F175D3DCCD1}">
              <a14:hiddenFill xmlns:a14="http://schemas.microsoft.com/office/drawing/2010/main">
                <a:solidFill>
                  <a:srgbClr val="FFFFFF"/>
                </a:solidFill>
              </a14:hiddenFill>
            </a:ext>
          </a:extLst>
        </p:spPr>
      </p:pic>
      <p:pic>
        <p:nvPicPr>
          <p:cNvPr id="8196" name="Picture 4" descr="http://glassalmanac.com/wp-content/uploads/2014/04/terminator-scan.png"/>
          <p:cNvPicPr>
            <a:picLocks noChangeAspect="1" noChangeArrowheads="1"/>
          </p:cNvPicPr>
          <p:nvPr/>
        </p:nvPicPr>
        <p:blipFill rotWithShape="1">
          <a:blip r:embed="rId4">
            <a:extLst>
              <a:ext uri="{28A0092B-C50C-407E-A947-70E740481C1C}">
                <a14:useLocalDpi xmlns:a14="http://schemas.microsoft.com/office/drawing/2010/main" val="0"/>
              </a:ext>
            </a:extLst>
          </a:blip>
          <a:srcRect l="673" r="20504" b="-2"/>
          <a:stretch/>
        </p:blipFill>
        <p:spPr bwMode="auto">
          <a:xfrm>
            <a:off x="5622233" y="10"/>
            <a:ext cx="6569769" cy="3750724"/>
          </a:xfrm>
          <a:custGeom>
            <a:avLst/>
            <a:gdLst>
              <a:gd name="connsiteX0" fmla="*/ 1738471 w 6569769"/>
              <a:gd name="connsiteY0" fmla="*/ 0 h 3750734"/>
              <a:gd name="connsiteX1" fmla="*/ 6569769 w 6569769"/>
              <a:gd name="connsiteY1" fmla="*/ 0 h 3750734"/>
              <a:gd name="connsiteX2" fmla="*/ 6569769 w 6569769"/>
              <a:gd name="connsiteY2" fmla="*/ 3750734 h 3750734"/>
              <a:gd name="connsiteX3" fmla="*/ 0 w 6569769"/>
              <a:gd name="connsiteY3" fmla="*/ 3750734 h 3750734"/>
            </a:gdLst>
            <a:ahLst/>
            <a:cxnLst>
              <a:cxn ang="0">
                <a:pos x="connsiteX0" y="connsiteY0"/>
              </a:cxn>
              <a:cxn ang="0">
                <a:pos x="connsiteX1" y="connsiteY1"/>
              </a:cxn>
              <a:cxn ang="0">
                <a:pos x="connsiteX2" y="connsiteY2"/>
              </a:cxn>
              <a:cxn ang="0">
                <a:pos x="connsiteX3" y="connsiteY3"/>
              </a:cxn>
            </a:cxnLst>
            <a:rect l="l" t="t" r="r" b="b"/>
            <a:pathLst>
              <a:path w="6569769" h="3750734">
                <a:moveTo>
                  <a:pt x="1738471" y="0"/>
                </a:moveTo>
                <a:lnTo>
                  <a:pt x="6569769" y="0"/>
                </a:lnTo>
                <a:lnTo>
                  <a:pt x="6569769" y="3750734"/>
                </a:lnTo>
                <a:lnTo>
                  <a:pt x="0" y="3750734"/>
                </a:lnTo>
                <a:close/>
              </a:path>
            </a:pathLst>
          </a:custGeom>
          <a:noFill/>
          <a:extLst>
            <a:ext uri="{909E8E84-426E-40DD-AFC4-6F175D3DCCD1}">
              <a14:hiddenFill xmlns:a14="http://schemas.microsoft.com/office/drawing/2010/main">
                <a:solidFill>
                  <a:srgbClr val="FFFFFF"/>
                </a:solidFill>
              </a14:hiddenFill>
            </a:ext>
          </a:extLst>
        </p:spPr>
      </p:pic>
      <p:pic>
        <p:nvPicPr>
          <p:cNvPr id="8194" name="Picture 2" descr="https://i.ytimg.com/vi/dEXGmnTwSlQ/hqdefault.jpg"/>
          <p:cNvPicPr>
            <a:picLocks noChangeAspect="1" noChangeArrowheads="1"/>
          </p:cNvPicPr>
          <p:nvPr/>
        </p:nvPicPr>
        <p:blipFill rotWithShape="1">
          <a:blip r:embed="rId5">
            <a:extLst>
              <a:ext uri="{28A0092B-C50C-407E-A947-70E740481C1C}">
                <a14:useLocalDpi xmlns:a14="http://schemas.microsoft.com/office/drawing/2010/main" val="0"/>
              </a:ext>
            </a:extLst>
          </a:blip>
          <a:srcRect t="9308" r="-3" b="41251"/>
          <a:stretch/>
        </p:blipFill>
        <p:spPr bwMode="auto">
          <a:xfrm>
            <a:off x="4182011" y="3887894"/>
            <a:ext cx="8009991" cy="2970106"/>
          </a:xfrm>
          <a:custGeom>
            <a:avLst/>
            <a:gdLst>
              <a:gd name="connsiteX0" fmla="*/ 1376648 w 8009991"/>
              <a:gd name="connsiteY0" fmla="*/ 0 h 2970106"/>
              <a:gd name="connsiteX1" fmla="*/ 8009991 w 8009991"/>
              <a:gd name="connsiteY1" fmla="*/ 0 h 2970106"/>
              <a:gd name="connsiteX2" fmla="*/ 8009991 w 8009991"/>
              <a:gd name="connsiteY2" fmla="*/ 2970106 h 2970106"/>
              <a:gd name="connsiteX3" fmla="*/ 0 w 8009991"/>
              <a:gd name="connsiteY3" fmla="*/ 2970106 h 2970106"/>
            </a:gdLst>
            <a:ahLst/>
            <a:cxnLst>
              <a:cxn ang="0">
                <a:pos x="connsiteX0" y="connsiteY0"/>
              </a:cxn>
              <a:cxn ang="0">
                <a:pos x="connsiteX1" y="connsiteY1"/>
              </a:cxn>
              <a:cxn ang="0">
                <a:pos x="connsiteX2" y="connsiteY2"/>
              </a:cxn>
              <a:cxn ang="0">
                <a:pos x="connsiteX3" y="connsiteY3"/>
              </a:cxn>
            </a:cxnLst>
            <a:rect l="l" t="t" r="r" b="b"/>
            <a:pathLst>
              <a:path w="8009991" h="2970106">
                <a:moveTo>
                  <a:pt x="1376648" y="0"/>
                </a:moveTo>
                <a:lnTo>
                  <a:pt x="8009991" y="0"/>
                </a:lnTo>
                <a:lnTo>
                  <a:pt x="8009991" y="2970106"/>
                </a:lnTo>
                <a:lnTo>
                  <a:pt x="0" y="2970106"/>
                </a:lnTo>
                <a:close/>
              </a:path>
            </a:pathLst>
          </a:custGeom>
          <a:noFill/>
          <a:extLst>
            <a:ext uri="{909E8E84-426E-40DD-AFC4-6F175D3DCCD1}">
              <a14:hiddenFill xmlns:a14="http://schemas.microsoft.com/office/drawing/2010/main">
                <a:solidFill>
                  <a:srgbClr val="FFFFFF"/>
                </a:solidFill>
              </a14:hiddenFill>
            </a:ext>
          </a:extLst>
        </p:spPr>
      </p:pic>
      <p:pic>
        <p:nvPicPr>
          <p:cNvPr id="8198" name="Picture 6" descr="https://www.androidheadlines.com/wp-content/uploads/2014/04/Terminator.jpg"/>
          <p:cNvPicPr>
            <a:picLocks noChangeAspect="1" noChangeArrowheads="1"/>
          </p:cNvPicPr>
          <p:nvPr/>
        </p:nvPicPr>
        <p:blipFill rotWithShape="1">
          <a:blip r:embed="rId6">
            <a:extLst>
              <a:ext uri="{28A0092B-C50C-407E-A947-70E740481C1C}">
                <a14:useLocalDpi xmlns:a14="http://schemas.microsoft.com/office/drawing/2010/main" val="0"/>
              </a:ext>
            </a:extLst>
          </a:blip>
          <a:srcRect l="12965" r="963" b="-1"/>
          <a:stretch/>
        </p:blipFill>
        <p:spPr bwMode="auto">
          <a:xfrm>
            <a:off x="1" y="3106464"/>
            <a:ext cx="6209553" cy="3751536"/>
          </a:xfrm>
          <a:custGeom>
            <a:avLst/>
            <a:gdLst>
              <a:gd name="connsiteX0" fmla="*/ 0 w 6209553"/>
              <a:gd name="connsiteY0" fmla="*/ 0 h 3751536"/>
              <a:gd name="connsiteX1" fmla="*/ 5776701 w 6209553"/>
              <a:gd name="connsiteY1" fmla="*/ 0 h 3751536"/>
              <a:gd name="connsiteX2" fmla="*/ 4041567 w 6209553"/>
              <a:gd name="connsiteY2" fmla="*/ 3746529 h 3751536"/>
              <a:gd name="connsiteX3" fmla="*/ 6209553 w 6209553"/>
              <a:gd name="connsiteY3" fmla="*/ 3746529 h 3751536"/>
              <a:gd name="connsiteX4" fmla="*/ 6209553 w 6209553"/>
              <a:gd name="connsiteY4" fmla="*/ 3746530 h 3751536"/>
              <a:gd name="connsiteX5" fmla="*/ 1647632 w 6209553"/>
              <a:gd name="connsiteY5" fmla="*/ 3746530 h 3751536"/>
              <a:gd name="connsiteX6" fmla="*/ 1647632 w 6209553"/>
              <a:gd name="connsiteY6" fmla="*/ 3751536 h 3751536"/>
              <a:gd name="connsiteX7" fmla="*/ 0 w 6209553"/>
              <a:gd name="connsiteY7" fmla="*/ 3751536 h 37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09553" h="3751536">
                <a:moveTo>
                  <a:pt x="0" y="0"/>
                </a:moveTo>
                <a:lnTo>
                  <a:pt x="5776701" y="0"/>
                </a:lnTo>
                <a:lnTo>
                  <a:pt x="4041567" y="3746529"/>
                </a:lnTo>
                <a:lnTo>
                  <a:pt x="6209553" y="3746529"/>
                </a:lnTo>
                <a:lnTo>
                  <a:pt x="6209553" y="3746530"/>
                </a:lnTo>
                <a:lnTo>
                  <a:pt x="1647632" y="3746530"/>
                </a:lnTo>
                <a:lnTo>
                  <a:pt x="1647632" y="3751536"/>
                </a:lnTo>
                <a:lnTo>
                  <a:pt x="0" y="3751536"/>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07701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9" name="Rectangle 78">
            <a:extLst>
              <a:ext uri="{FF2B5EF4-FFF2-40B4-BE49-F238E27FC236}">
                <a16:creationId xmlns:a16="http://schemas.microsoft.com/office/drawing/2014/main" id="{6C2997EE-0889-44C3-AC0D-18F26AC9AA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78" name="Picture 10" descr="http://media.liveauctiongroup.net/i/24025/24263407_8.jpg?v=8D350DB255AA7D0"/>
          <p:cNvPicPr>
            <a:picLocks noChangeAspect="1" noChangeArrowheads="1"/>
          </p:cNvPicPr>
          <p:nvPr/>
        </p:nvPicPr>
        <p:blipFill rotWithShape="1">
          <a:blip r:embed="rId3">
            <a:extLst>
              <a:ext uri="{28A0092B-C50C-407E-A947-70E740481C1C}">
                <a14:useLocalDpi xmlns:a14="http://schemas.microsoft.com/office/drawing/2010/main" val="0"/>
              </a:ext>
            </a:extLst>
          </a:blip>
          <a:srcRect r="-3" b="26839"/>
          <a:stretch/>
        </p:blipFill>
        <p:spPr bwMode="auto">
          <a:xfrm>
            <a:off x="20" y="10"/>
            <a:ext cx="7215381" cy="2969294"/>
          </a:xfrm>
          <a:custGeom>
            <a:avLst/>
            <a:gdLst>
              <a:gd name="connsiteX0" fmla="*/ 0 w 7215401"/>
              <a:gd name="connsiteY0" fmla="*/ 0 h 2969304"/>
              <a:gd name="connsiteX1" fmla="*/ 677334 w 7215401"/>
              <a:gd name="connsiteY1" fmla="*/ 0 h 2969304"/>
              <a:gd name="connsiteX2" fmla="*/ 1168036 w 7215401"/>
              <a:gd name="connsiteY2" fmla="*/ 0 h 2969304"/>
              <a:gd name="connsiteX3" fmla="*/ 1205499 w 7215401"/>
              <a:gd name="connsiteY3" fmla="*/ 0 h 2969304"/>
              <a:gd name="connsiteX4" fmla="*/ 1647632 w 7215401"/>
              <a:gd name="connsiteY4" fmla="*/ 0 h 2969304"/>
              <a:gd name="connsiteX5" fmla="*/ 7215401 w 7215401"/>
              <a:gd name="connsiteY5" fmla="*/ 0 h 2969304"/>
              <a:gd name="connsiteX6" fmla="*/ 5840224 w 7215401"/>
              <a:gd name="connsiteY6" fmla="*/ 2969304 h 2969304"/>
              <a:gd name="connsiteX7" fmla="*/ 0 w 7215401"/>
              <a:gd name="connsiteY7" fmla="*/ 2969304 h 296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15401" h="2969304">
                <a:moveTo>
                  <a:pt x="0" y="0"/>
                </a:moveTo>
                <a:lnTo>
                  <a:pt x="677334" y="0"/>
                </a:lnTo>
                <a:lnTo>
                  <a:pt x="1168036" y="0"/>
                </a:lnTo>
                <a:lnTo>
                  <a:pt x="1205499" y="0"/>
                </a:lnTo>
                <a:lnTo>
                  <a:pt x="1647632" y="0"/>
                </a:lnTo>
                <a:lnTo>
                  <a:pt x="7215401" y="0"/>
                </a:lnTo>
                <a:lnTo>
                  <a:pt x="5840224" y="2969304"/>
                </a:lnTo>
                <a:lnTo>
                  <a:pt x="0" y="2969304"/>
                </a:lnTo>
                <a:close/>
              </a:path>
            </a:pathLst>
          </a:custGeom>
          <a:noFill/>
          <a:extLst>
            <a:ext uri="{909E8E84-426E-40DD-AFC4-6F175D3DCCD1}">
              <a14:hiddenFill xmlns:a14="http://schemas.microsoft.com/office/drawing/2010/main">
                <a:solidFill>
                  <a:srgbClr val="FFFFFF"/>
                </a:solidFill>
              </a14:hiddenFill>
            </a:ext>
          </a:extLst>
        </p:spPr>
      </p:pic>
      <p:pic>
        <p:nvPicPr>
          <p:cNvPr id="7172" name="Picture 4" descr="http://picturesup.typepad.com/.a/6a01348660b2b3970c0147e2db9d47970b-600wi"/>
          <p:cNvPicPr>
            <a:picLocks noChangeAspect="1" noChangeArrowheads="1"/>
          </p:cNvPicPr>
          <p:nvPr/>
        </p:nvPicPr>
        <p:blipFill rotWithShape="1">
          <a:blip r:embed="rId4">
            <a:extLst>
              <a:ext uri="{28A0092B-C50C-407E-A947-70E740481C1C}">
                <a14:useLocalDpi xmlns:a14="http://schemas.microsoft.com/office/drawing/2010/main" val="0"/>
              </a:ext>
            </a:extLst>
          </a:blip>
          <a:srcRect l="3100" r="1873" b="-3"/>
          <a:stretch/>
        </p:blipFill>
        <p:spPr bwMode="auto">
          <a:xfrm>
            <a:off x="5622233" y="10"/>
            <a:ext cx="6569769" cy="3750724"/>
          </a:xfrm>
          <a:custGeom>
            <a:avLst/>
            <a:gdLst>
              <a:gd name="connsiteX0" fmla="*/ 1738471 w 6569769"/>
              <a:gd name="connsiteY0" fmla="*/ 0 h 3750734"/>
              <a:gd name="connsiteX1" fmla="*/ 6569769 w 6569769"/>
              <a:gd name="connsiteY1" fmla="*/ 0 h 3750734"/>
              <a:gd name="connsiteX2" fmla="*/ 6569769 w 6569769"/>
              <a:gd name="connsiteY2" fmla="*/ 3750734 h 3750734"/>
              <a:gd name="connsiteX3" fmla="*/ 0 w 6569769"/>
              <a:gd name="connsiteY3" fmla="*/ 3750734 h 3750734"/>
            </a:gdLst>
            <a:ahLst/>
            <a:cxnLst>
              <a:cxn ang="0">
                <a:pos x="connsiteX0" y="connsiteY0"/>
              </a:cxn>
              <a:cxn ang="0">
                <a:pos x="connsiteX1" y="connsiteY1"/>
              </a:cxn>
              <a:cxn ang="0">
                <a:pos x="connsiteX2" y="connsiteY2"/>
              </a:cxn>
              <a:cxn ang="0">
                <a:pos x="connsiteX3" y="connsiteY3"/>
              </a:cxn>
            </a:cxnLst>
            <a:rect l="l" t="t" r="r" b="b"/>
            <a:pathLst>
              <a:path w="6569769" h="3750734">
                <a:moveTo>
                  <a:pt x="1738471" y="0"/>
                </a:moveTo>
                <a:lnTo>
                  <a:pt x="6569769" y="0"/>
                </a:lnTo>
                <a:lnTo>
                  <a:pt x="6569769" y="3750734"/>
                </a:lnTo>
                <a:lnTo>
                  <a:pt x="0" y="3750734"/>
                </a:lnTo>
                <a:close/>
              </a:path>
            </a:pathLst>
          </a:custGeom>
          <a:noFill/>
          <a:extLst>
            <a:ext uri="{909E8E84-426E-40DD-AFC4-6F175D3DCCD1}">
              <a14:hiddenFill xmlns:a14="http://schemas.microsoft.com/office/drawing/2010/main">
                <a:solidFill>
                  <a:srgbClr val="FFFFFF"/>
                </a:solidFill>
              </a14:hiddenFill>
            </a:ext>
          </a:extLst>
        </p:spPr>
      </p:pic>
      <p:pic>
        <p:nvPicPr>
          <p:cNvPr id="7174" name="Picture 6" descr="http://i.imgur.com/JG2NYma.jpg"/>
          <p:cNvPicPr>
            <a:picLocks noChangeAspect="1" noChangeArrowheads="1"/>
          </p:cNvPicPr>
          <p:nvPr/>
        </p:nvPicPr>
        <p:blipFill rotWithShape="1">
          <a:blip r:embed="rId5">
            <a:extLst>
              <a:ext uri="{28A0092B-C50C-407E-A947-70E740481C1C}">
                <a14:useLocalDpi xmlns:a14="http://schemas.microsoft.com/office/drawing/2010/main" val="0"/>
              </a:ext>
            </a:extLst>
          </a:blip>
          <a:srcRect b="34080"/>
          <a:stretch/>
        </p:blipFill>
        <p:spPr bwMode="auto">
          <a:xfrm>
            <a:off x="4182011" y="3887894"/>
            <a:ext cx="8009991" cy="2970106"/>
          </a:xfrm>
          <a:custGeom>
            <a:avLst/>
            <a:gdLst>
              <a:gd name="connsiteX0" fmla="*/ 1376648 w 8009991"/>
              <a:gd name="connsiteY0" fmla="*/ 0 h 2970106"/>
              <a:gd name="connsiteX1" fmla="*/ 8009991 w 8009991"/>
              <a:gd name="connsiteY1" fmla="*/ 0 h 2970106"/>
              <a:gd name="connsiteX2" fmla="*/ 8009991 w 8009991"/>
              <a:gd name="connsiteY2" fmla="*/ 2970106 h 2970106"/>
              <a:gd name="connsiteX3" fmla="*/ 0 w 8009991"/>
              <a:gd name="connsiteY3" fmla="*/ 2970106 h 2970106"/>
            </a:gdLst>
            <a:ahLst/>
            <a:cxnLst>
              <a:cxn ang="0">
                <a:pos x="connsiteX0" y="connsiteY0"/>
              </a:cxn>
              <a:cxn ang="0">
                <a:pos x="connsiteX1" y="connsiteY1"/>
              </a:cxn>
              <a:cxn ang="0">
                <a:pos x="connsiteX2" y="connsiteY2"/>
              </a:cxn>
              <a:cxn ang="0">
                <a:pos x="connsiteX3" y="connsiteY3"/>
              </a:cxn>
            </a:cxnLst>
            <a:rect l="l" t="t" r="r" b="b"/>
            <a:pathLst>
              <a:path w="8009991" h="2970106">
                <a:moveTo>
                  <a:pt x="1376648" y="0"/>
                </a:moveTo>
                <a:lnTo>
                  <a:pt x="8009991" y="0"/>
                </a:lnTo>
                <a:lnTo>
                  <a:pt x="8009991" y="2970106"/>
                </a:lnTo>
                <a:lnTo>
                  <a:pt x="0" y="2970106"/>
                </a:lnTo>
                <a:close/>
              </a:path>
            </a:pathLst>
          </a:custGeom>
          <a:noFill/>
          <a:extLst>
            <a:ext uri="{909E8E84-426E-40DD-AFC4-6F175D3DCCD1}">
              <a14:hiddenFill xmlns:a14="http://schemas.microsoft.com/office/drawing/2010/main">
                <a:solidFill>
                  <a:srgbClr val="FFFFFF"/>
                </a:solidFill>
              </a14:hiddenFill>
            </a:ext>
          </a:extLst>
        </p:spPr>
      </p:pic>
      <p:pic>
        <p:nvPicPr>
          <p:cNvPr id="7170" name="Picture 2" descr="Image result for robocop vision"/>
          <p:cNvPicPr>
            <a:picLocks noChangeAspect="1" noChangeArrowheads="1"/>
          </p:cNvPicPr>
          <p:nvPr/>
        </p:nvPicPr>
        <p:blipFill rotWithShape="1">
          <a:blip r:embed="rId6">
            <a:extLst>
              <a:ext uri="{28A0092B-C50C-407E-A947-70E740481C1C}">
                <a14:useLocalDpi xmlns:a14="http://schemas.microsoft.com/office/drawing/2010/main" val="0"/>
              </a:ext>
            </a:extLst>
          </a:blip>
          <a:srcRect r="4410" b="-3"/>
          <a:stretch/>
        </p:blipFill>
        <p:spPr bwMode="auto">
          <a:xfrm>
            <a:off x="1" y="3106464"/>
            <a:ext cx="6209553" cy="3751536"/>
          </a:xfrm>
          <a:custGeom>
            <a:avLst/>
            <a:gdLst>
              <a:gd name="connsiteX0" fmla="*/ 0 w 6209553"/>
              <a:gd name="connsiteY0" fmla="*/ 0 h 3751536"/>
              <a:gd name="connsiteX1" fmla="*/ 5776701 w 6209553"/>
              <a:gd name="connsiteY1" fmla="*/ 0 h 3751536"/>
              <a:gd name="connsiteX2" fmla="*/ 4041567 w 6209553"/>
              <a:gd name="connsiteY2" fmla="*/ 3746529 h 3751536"/>
              <a:gd name="connsiteX3" fmla="*/ 6209553 w 6209553"/>
              <a:gd name="connsiteY3" fmla="*/ 3746529 h 3751536"/>
              <a:gd name="connsiteX4" fmla="*/ 6209553 w 6209553"/>
              <a:gd name="connsiteY4" fmla="*/ 3746530 h 3751536"/>
              <a:gd name="connsiteX5" fmla="*/ 1647632 w 6209553"/>
              <a:gd name="connsiteY5" fmla="*/ 3746530 h 3751536"/>
              <a:gd name="connsiteX6" fmla="*/ 1647632 w 6209553"/>
              <a:gd name="connsiteY6" fmla="*/ 3751536 h 3751536"/>
              <a:gd name="connsiteX7" fmla="*/ 0 w 6209553"/>
              <a:gd name="connsiteY7" fmla="*/ 3751536 h 37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09553" h="3751536">
                <a:moveTo>
                  <a:pt x="0" y="0"/>
                </a:moveTo>
                <a:lnTo>
                  <a:pt x="5776701" y="0"/>
                </a:lnTo>
                <a:lnTo>
                  <a:pt x="4041567" y="3746529"/>
                </a:lnTo>
                <a:lnTo>
                  <a:pt x="6209553" y="3746529"/>
                </a:lnTo>
                <a:lnTo>
                  <a:pt x="6209553" y="3746530"/>
                </a:lnTo>
                <a:lnTo>
                  <a:pt x="1647632" y="3746530"/>
                </a:lnTo>
                <a:lnTo>
                  <a:pt x="1647632" y="3751536"/>
                </a:lnTo>
                <a:lnTo>
                  <a:pt x="0" y="3751536"/>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16505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6059529"/>
          </a:xfrm>
        </p:spPr>
        <p:txBody>
          <a:bodyPr>
            <a:normAutofit/>
          </a:bodyPr>
          <a:lstStyle/>
          <a:p>
            <a:pPr algn="ctr"/>
            <a:r>
              <a:rPr lang="en-US" sz="9600" dirty="0"/>
              <a:t>But…</a:t>
            </a:r>
          </a:p>
        </p:txBody>
      </p:sp>
    </p:spTree>
    <p:extLst>
      <p:ext uri="{BB962C8B-B14F-4D97-AF65-F5344CB8AC3E}">
        <p14:creationId xmlns:p14="http://schemas.microsoft.com/office/powerpoint/2010/main" val="37179620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91FF89"/>
        </a:solidFill>
        <a:effectLst/>
      </p:bgPr>
    </p:bg>
    <p:spTree>
      <p:nvGrpSpPr>
        <p:cNvPr id="1" name=""/>
        <p:cNvGrpSpPr/>
        <p:nvPr/>
      </p:nvGrpSpPr>
      <p:grpSpPr>
        <a:xfrm>
          <a:off x="0" y="0"/>
          <a:ext cx="0" cy="0"/>
          <a:chOff x="0" y="0"/>
          <a:chExt cx="0" cy="0"/>
        </a:xfrm>
      </p:grpSpPr>
      <p:pic>
        <p:nvPicPr>
          <p:cNvPr id="3076" name="Picture 4" descr="https://pokemongohub.net/wp-content/uploads/2016/11/pokemon-go-mini-event.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393" y="0"/>
            <a:ext cx="11605846"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75215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lh6.googleusercontent.com/g-n3Eark3S4n8Ro0JbT_j35SvkoVwWBwI_ZNr7LP_cSyWUL8TnibIaYlbKDLyKqrrPvByL1I=s640-h400-e36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8625" y="-207390"/>
            <a:ext cx="11636448" cy="72727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32986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Image result for toxic gas cloud simulation on mp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3079" y="895546"/>
            <a:ext cx="11685842" cy="50669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04710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p:spPr>
        <p:txBody>
          <a:bodyPr/>
          <a:lstStyle/>
          <a:p>
            <a:r>
              <a:rPr lang="en-US" dirty="0"/>
              <a:t>Sean T. McBeth</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2040634"/>
            <a:ext cx="3810000" cy="3810000"/>
          </a:xfrm>
          <a:prstGeom prst="rect">
            <a:avLst/>
          </a:prstGeom>
        </p:spPr>
      </p:pic>
      <p:sp>
        <p:nvSpPr>
          <p:cNvPr id="8" name="TextBox 7"/>
          <p:cNvSpPr txBox="1"/>
          <p:nvPr/>
        </p:nvSpPr>
        <p:spPr>
          <a:xfrm>
            <a:off x="5160397" y="664334"/>
            <a:ext cx="6718852" cy="5262979"/>
          </a:xfrm>
          <a:prstGeom prst="rect">
            <a:avLst/>
          </a:prstGeom>
          <a:noFill/>
        </p:spPr>
        <p:txBody>
          <a:bodyPr wrap="square" rtlCol="0">
            <a:spAutoFit/>
          </a:bodyPr>
          <a:lstStyle/>
          <a:p>
            <a:pPr marL="285750" indent="-285750">
              <a:buFont typeface="Arial" panose="020B0604020202020204" pitchFamily="34" charset="0"/>
              <a:buChar char="•"/>
            </a:pPr>
            <a:r>
              <a:rPr lang="en-US" sz="2800" dirty="0"/>
              <a:t>20 years of programming experience</a:t>
            </a:r>
          </a:p>
          <a:p>
            <a:pPr marL="742950" lvl="1" indent="-285750">
              <a:buFont typeface="Arial" panose="020B0604020202020204" pitchFamily="34" charset="0"/>
              <a:buChar char="•"/>
            </a:pPr>
            <a:r>
              <a:rPr lang="en-US" sz="2800" dirty="0"/>
              <a:t>(literal grey beard)</a:t>
            </a:r>
          </a:p>
          <a:p>
            <a:pPr marL="285750" indent="-285750">
              <a:buFont typeface="Arial" panose="020B0604020202020204" pitchFamily="34" charset="0"/>
              <a:buChar char="•"/>
            </a:pPr>
            <a:r>
              <a:rPr lang="en-US" sz="2800" dirty="0"/>
              <a:t>Worked in lots of different industries</a:t>
            </a:r>
          </a:p>
          <a:p>
            <a:pPr marL="742950" lvl="1" indent="-285750">
              <a:buFont typeface="Arial" panose="020B0604020202020204" pitchFamily="34" charset="0"/>
              <a:buChar char="•"/>
            </a:pPr>
            <a:r>
              <a:rPr lang="en-US" sz="2800" dirty="0"/>
              <a:t>Geographic Information Systems</a:t>
            </a:r>
          </a:p>
          <a:p>
            <a:pPr marL="742950" lvl="1" indent="-285750">
              <a:buFont typeface="Arial" panose="020B0604020202020204" pitchFamily="34" charset="0"/>
              <a:buChar char="•"/>
            </a:pPr>
            <a:r>
              <a:rPr lang="en-US" sz="2800" dirty="0"/>
              <a:t>Internet of Things</a:t>
            </a:r>
          </a:p>
          <a:p>
            <a:pPr marL="742950" lvl="1" indent="-285750">
              <a:buFont typeface="Arial" panose="020B0604020202020204" pitchFamily="34" charset="0"/>
              <a:buChar char="•"/>
            </a:pPr>
            <a:r>
              <a:rPr lang="en-US" sz="2800" dirty="0"/>
              <a:t>Machine Vision</a:t>
            </a:r>
          </a:p>
          <a:p>
            <a:pPr marL="742950" lvl="1" indent="-285750">
              <a:buFont typeface="Arial" panose="020B0604020202020204" pitchFamily="34" charset="0"/>
              <a:buChar char="•"/>
            </a:pPr>
            <a:r>
              <a:rPr lang="en-US" sz="2800" dirty="0"/>
              <a:t>Augmented Reality</a:t>
            </a:r>
          </a:p>
          <a:p>
            <a:pPr marL="742950" lvl="1" indent="-285750">
              <a:buFont typeface="Arial" panose="020B0604020202020204" pitchFamily="34" charset="0"/>
              <a:buChar char="•"/>
            </a:pPr>
            <a:r>
              <a:rPr lang="en-US" sz="2800" dirty="0"/>
              <a:t>Virtual Reality</a:t>
            </a:r>
          </a:p>
          <a:p>
            <a:pPr marL="285750" indent="-285750">
              <a:buFont typeface="Arial" panose="020B0604020202020204" pitchFamily="34" charset="0"/>
              <a:buChar char="•"/>
            </a:pPr>
            <a:r>
              <a:rPr lang="en-US" sz="2800" dirty="0"/>
              <a:t>Forgotten/forcefully suppressed knowing more languages than I can count</a:t>
            </a:r>
          </a:p>
          <a:p>
            <a:pPr marL="285750" indent="-285750">
              <a:buFont typeface="Arial" panose="020B0604020202020204" pitchFamily="34" charset="0"/>
              <a:buChar char="•"/>
            </a:pPr>
            <a:r>
              <a:rPr lang="en-US" sz="2800" dirty="0"/>
              <a:t>Not necessarily a duck</a:t>
            </a:r>
          </a:p>
          <a:p>
            <a:pPr marL="285750" indent="-285750">
              <a:buFont typeface="Arial" panose="020B0604020202020204" pitchFamily="34" charset="0"/>
              <a:buChar char="•"/>
            </a:pPr>
            <a:r>
              <a:rPr lang="en-US" sz="2800" dirty="0"/>
              <a:t>Pretty sure nobody is reading this far</a:t>
            </a:r>
          </a:p>
        </p:txBody>
      </p:sp>
    </p:spTree>
    <p:extLst>
      <p:ext uri="{BB962C8B-B14F-4D97-AF65-F5344CB8AC3E}">
        <p14:creationId xmlns:p14="http://schemas.microsoft.com/office/powerpoint/2010/main" val="17846145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5903700"/>
          </a:xfrm>
        </p:spPr>
        <p:txBody>
          <a:bodyPr>
            <a:normAutofit/>
          </a:bodyPr>
          <a:lstStyle/>
          <a:p>
            <a:pPr algn="ctr"/>
            <a:r>
              <a:rPr lang="en-US" sz="9600" dirty="0"/>
              <a:t>But also…</a:t>
            </a:r>
          </a:p>
        </p:txBody>
      </p:sp>
    </p:spTree>
    <p:extLst>
      <p:ext uri="{BB962C8B-B14F-4D97-AF65-F5344CB8AC3E}">
        <p14:creationId xmlns:p14="http://schemas.microsoft.com/office/powerpoint/2010/main" val="10348724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t="28222" r="-1" b="10755"/>
          <a:stretch/>
        </p:blipFill>
        <p:spPr>
          <a:xfrm>
            <a:off x="321731" y="321732"/>
            <a:ext cx="5728548" cy="6214533"/>
          </a:xfrm>
          <a:prstGeom prst="rect">
            <a:avLst/>
          </a:prstGeom>
        </p:spPr>
      </p:pic>
      <p:pic>
        <p:nvPicPr>
          <p:cNvPr id="4" name="Picture 3"/>
          <p:cNvPicPr>
            <a:picLocks noChangeAspect="1"/>
          </p:cNvPicPr>
          <p:nvPr/>
        </p:nvPicPr>
        <p:blipFill rotWithShape="1">
          <a:blip r:embed="rId4">
            <a:extLst>
              <a:ext uri="{28A0092B-C50C-407E-A947-70E740481C1C}">
                <a14:useLocalDpi xmlns:a14="http://schemas.microsoft.com/office/drawing/2010/main" val="0"/>
              </a:ext>
            </a:extLst>
          </a:blip>
          <a:srcRect t="1239" r="-1" b="37738"/>
          <a:stretch/>
        </p:blipFill>
        <p:spPr>
          <a:xfrm>
            <a:off x="6141721" y="321732"/>
            <a:ext cx="5728547" cy="6214533"/>
          </a:xfrm>
          <a:prstGeom prst="rect">
            <a:avLst/>
          </a:prstGeom>
        </p:spPr>
      </p:pic>
    </p:spTree>
    <p:extLst>
      <p:ext uri="{BB962C8B-B14F-4D97-AF65-F5344CB8AC3E}">
        <p14:creationId xmlns:p14="http://schemas.microsoft.com/office/powerpoint/2010/main" val="19575680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gradFill flip="none" rotWithShape="1">
          <a:gsLst>
            <a:gs pos="61000">
              <a:schemeClr val="bg1"/>
            </a:gs>
            <a:gs pos="0">
              <a:schemeClr val="accent5"/>
            </a:gs>
            <a:gs pos="48000">
              <a:schemeClr val="bg1"/>
            </a:gs>
            <a:gs pos="100000">
              <a:schemeClr val="bg2">
                <a:lumMod val="75000"/>
              </a:schemeClr>
            </a:gs>
          </a:gsLst>
          <a:lin ang="0" scaled="1"/>
          <a:tileRect/>
        </a:gradFill>
        <a:effectLst/>
      </p:bgPr>
    </p:bg>
    <p:spTree>
      <p:nvGrpSpPr>
        <p:cNvPr id="1" name=""/>
        <p:cNvGrpSpPr/>
        <p:nvPr/>
      </p:nvGrpSpPr>
      <p:grpSpPr>
        <a:xfrm>
          <a:off x="0" y="0"/>
          <a:ext cx="0" cy="0"/>
          <a:chOff x="0" y="0"/>
          <a:chExt cx="0" cy="0"/>
        </a:xfrm>
      </p:grpSpPr>
      <p:pic>
        <p:nvPicPr>
          <p:cNvPr id="4" name="Content Placeholder 4"/>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260023" y="1574624"/>
            <a:ext cx="3810000" cy="3810000"/>
          </a:xfr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42445" y="2124886"/>
            <a:ext cx="1336787" cy="2376510"/>
          </a:xfrm>
          <a:prstGeom prst="rect">
            <a:avLst/>
          </a:prstGeom>
        </p:spPr>
      </p:pic>
      <p:pic>
        <p:nvPicPr>
          <p:cNvPr id="9218" name="Picture 2" descr="https://thumb9.shutterstock.com/display_pic_with_logo/974128/137288126/stock-photo-cheerful-corporate-male-clapping-in-excitement-full-length-portrait-137288126.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7722712" y="709857"/>
            <a:ext cx="3881683" cy="5539534"/>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p:cNvCxnSpPr/>
          <p:nvPr/>
        </p:nvCxnSpPr>
        <p:spPr>
          <a:xfrm flipV="1">
            <a:off x="1875934" y="829559"/>
            <a:ext cx="7522590" cy="2243579"/>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1875934" y="3223967"/>
            <a:ext cx="7343480" cy="2931736"/>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6404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VID_20181113_180212">
            <a:hlinkClick r:id="" action="ppaction://media"/>
            <a:extLst>
              <a:ext uri="{FF2B5EF4-FFF2-40B4-BE49-F238E27FC236}">
                <a16:creationId xmlns:a16="http://schemas.microsoft.com/office/drawing/2014/main" id="{BF5A01A5-65F7-47B9-A411-735E18526275}"/>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a:prstGeom prst="rect">
            <a:avLst/>
          </a:prstGeom>
        </p:spPr>
      </p:pic>
    </p:spTree>
    <p:extLst>
      <p:ext uri="{BB962C8B-B14F-4D97-AF65-F5344CB8AC3E}">
        <p14:creationId xmlns:p14="http://schemas.microsoft.com/office/powerpoint/2010/main" val="90124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3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nline Media 3" title="Augmented Reality User Interfaces">
            <a:hlinkClick r:id="" action="ppaction://media"/>
            <a:extLst>
              <a:ext uri="{FF2B5EF4-FFF2-40B4-BE49-F238E27FC236}">
                <a16:creationId xmlns:a16="http://schemas.microsoft.com/office/drawing/2014/main" id="{EECE2C2A-20C9-4BC3-9115-D430052EAE1C}"/>
              </a:ext>
            </a:extLst>
          </p:cNvPr>
          <p:cNvPicPr>
            <a:picLocks noRot="1" noChangeAspect="1"/>
          </p:cNvPicPr>
          <p:nvPr>
            <a:videoFile r:link="rId1"/>
          </p:nvPr>
        </p:nvPicPr>
        <p:blipFill>
          <a:blip r:embed="rId4"/>
          <a:stretch>
            <a:fillRect/>
          </a:stretch>
        </p:blipFill>
        <p:spPr>
          <a:xfrm>
            <a:off x="439956" y="247475"/>
            <a:ext cx="11312088" cy="6363050"/>
          </a:xfrm>
          <a:prstGeom prst="rect">
            <a:avLst/>
          </a:prstGeom>
        </p:spPr>
      </p:pic>
    </p:spTree>
    <p:extLst>
      <p:ext uri="{BB962C8B-B14F-4D97-AF65-F5344CB8AC3E}">
        <p14:creationId xmlns:p14="http://schemas.microsoft.com/office/powerpoint/2010/main" val="6598844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nline Media 3" title="AR traffic sim - full sunlight">
            <a:hlinkClick r:id="" action="ppaction://media"/>
            <a:extLst>
              <a:ext uri="{FF2B5EF4-FFF2-40B4-BE49-F238E27FC236}">
                <a16:creationId xmlns:a16="http://schemas.microsoft.com/office/drawing/2014/main" id="{C8C57695-D8DA-4C95-B766-0F489177CC6C}"/>
              </a:ext>
            </a:extLst>
          </p:cNvPr>
          <p:cNvPicPr>
            <a:picLocks noRot="1" noChangeAspect="1"/>
          </p:cNvPicPr>
          <p:nvPr>
            <a:videoFile r:link="rId1"/>
          </p:nvPr>
        </p:nvPicPr>
        <p:blipFill>
          <a:blip r:embed="rId4"/>
          <a:stretch>
            <a:fillRect/>
          </a:stretch>
        </p:blipFill>
        <p:spPr>
          <a:xfrm>
            <a:off x="419450" y="235941"/>
            <a:ext cx="11115412" cy="6252419"/>
          </a:xfrm>
          <a:prstGeom prst="rect">
            <a:avLst/>
          </a:prstGeom>
        </p:spPr>
      </p:pic>
    </p:spTree>
    <p:extLst>
      <p:ext uri="{BB962C8B-B14F-4D97-AF65-F5344CB8AC3E}">
        <p14:creationId xmlns:p14="http://schemas.microsoft.com/office/powerpoint/2010/main" val="939029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nline Media 3" title="AR Test 73">
            <a:hlinkClick r:id="" action="ppaction://media"/>
            <a:extLst>
              <a:ext uri="{FF2B5EF4-FFF2-40B4-BE49-F238E27FC236}">
                <a16:creationId xmlns:a16="http://schemas.microsoft.com/office/drawing/2014/main" id="{106799BC-5D5B-491B-9D87-D7591EBC95F0}"/>
              </a:ext>
            </a:extLst>
          </p:cNvPr>
          <p:cNvPicPr>
            <a:picLocks noRot="1" noChangeAspect="1"/>
          </p:cNvPicPr>
          <p:nvPr>
            <a:videoFile r:link="rId1"/>
          </p:nvPr>
        </p:nvPicPr>
        <p:blipFill>
          <a:blip r:embed="rId4"/>
          <a:stretch>
            <a:fillRect/>
          </a:stretch>
        </p:blipFill>
        <p:spPr>
          <a:xfrm>
            <a:off x="467257" y="262832"/>
            <a:ext cx="11257486" cy="6332336"/>
          </a:xfrm>
          <a:prstGeom prst="rect">
            <a:avLst/>
          </a:prstGeom>
        </p:spPr>
      </p:pic>
    </p:spTree>
    <p:extLst>
      <p:ext uri="{BB962C8B-B14F-4D97-AF65-F5344CB8AC3E}">
        <p14:creationId xmlns:p14="http://schemas.microsoft.com/office/powerpoint/2010/main" val="9012283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098" name="Picture 2" descr="https://lh3.googleusercontent.com/fF4Tq2J2TjD5uvunrMYJPxvUO7xn49M9VY51dFUSvFkZu67gLsKTbbf-KoWJbYTJxv-oIbF9bMhRr3YMC1ML0FovEXLXkda7WO5-HSD7wi6eoSJsYxNjZotGZyzTsfwUR6ybA9U4-Z5qQ319TBgTu4WzNahe3bzBze0Y3Z3DpVFMMHdVb_e8VONz5jzloCQ02CyKDJKRp2ck5CuPgLK3y88JwHa7PY3qIP9DRsvcjhj7ulqcBEa85CnYps1lPLl6deZAhPtC98Awxb5jJJiYYGWaMfnWKhZ7firhmOJtaQgW1nTdynEEMfMH8vA66K37pBZhlU-zMYi7-0OyPj1hace106dX4deWWIxSkzLf-IXWzaINyG4mPFpdG0Oru5M09thnPUSwaFy1018SpXkq-LwqvB7xMHPf71z4mzGtzvOE--SrJfcbKsvRZGKOMgqHy24N7SShxyi9ur8ZJzMArxDzupHvPdhcmYw6gRst89Oj25Wbcdm1n7tNH3uonMRSe0wSsGAsa1YcEjkdUi8ESVQuVPzNPUgM46VFtBM1waC3jjp1BGsCCu8JFPjqwEAj4nmzddwEnGpzkAtdnLRdvSLzUz69XTWfsKJYWs_QutvdB4RpdfxYkZJrMxa2VyJTaCyd_7oh-CIiMnLY03VdyjbXh1OGTSzo=w1184-h888-no">
            <a:extLst>
              <a:ext uri="{FF2B5EF4-FFF2-40B4-BE49-F238E27FC236}">
                <a16:creationId xmlns:a16="http://schemas.microsoft.com/office/drawing/2014/main" id="{54303AF4-FFE9-4E58-8DB8-9E5557CCEC1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5264" r="-1" b="22985"/>
          <a:stretch/>
        </p:blipFill>
        <p:spPr bwMode="auto">
          <a:xfrm>
            <a:off x="321733" y="321733"/>
            <a:ext cx="11548534" cy="6214534"/>
          </a:xfrm>
          <a:prstGeom prst="rect">
            <a:avLst/>
          </a:prstGeom>
          <a:noFill/>
          <a:extLst>
            <a:ext uri="{909E8E84-426E-40DD-AFC4-6F175D3DCCD1}">
              <a14:hiddenFill xmlns:a14="http://schemas.microsoft.com/office/drawing/2010/main">
                <a:solidFill>
                  <a:srgbClr val="FFFFFF"/>
                </a:solidFill>
              </a14:hiddenFill>
            </a:ext>
          </a:extLst>
        </p:spPr>
      </p:pic>
      <p:pic>
        <p:nvPicPr>
          <p:cNvPr id="5" name="Graphic 4" descr="Tools">
            <a:extLst>
              <a:ext uri="{FF2B5EF4-FFF2-40B4-BE49-F238E27FC236}">
                <a16:creationId xmlns:a16="http://schemas.microsoft.com/office/drawing/2014/main" id="{FC9432D9-C4D0-4A5E-ACC1-5D733D699A1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884300" y="1506360"/>
            <a:ext cx="451980" cy="451980"/>
          </a:xfrm>
          <a:prstGeom prst="rect">
            <a:avLst/>
          </a:prstGeom>
        </p:spPr>
      </p:pic>
      <p:pic>
        <p:nvPicPr>
          <p:cNvPr id="7" name="Graphic 6" descr="Warning">
            <a:extLst>
              <a:ext uri="{FF2B5EF4-FFF2-40B4-BE49-F238E27FC236}">
                <a16:creationId xmlns:a16="http://schemas.microsoft.com/office/drawing/2014/main" id="{3D382CA8-89C1-499D-8A82-61C19F97AD7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969900" y="896760"/>
            <a:ext cx="914400" cy="914400"/>
          </a:xfrm>
          <a:prstGeom prst="rect">
            <a:avLst/>
          </a:prstGeom>
        </p:spPr>
      </p:pic>
    </p:spTree>
    <p:extLst>
      <p:ext uri="{BB962C8B-B14F-4D97-AF65-F5344CB8AC3E}">
        <p14:creationId xmlns:p14="http://schemas.microsoft.com/office/powerpoint/2010/main" val="36240008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p:spPr>
        <p:txBody>
          <a:bodyPr/>
          <a:lstStyle/>
          <a:p>
            <a:r>
              <a:rPr lang="en-US" dirty="0"/>
              <a:t>Why?</a:t>
            </a:r>
          </a:p>
        </p:txBody>
      </p:sp>
      <p:sp>
        <p:nvSpPr>
          <p:cNvPr id="3" name="Content Placeholder 2"/>
          <p:cNvSpPr>
            <a:spLocks noGrp="1"/>
          </p:cNvSpPr>
          <p:nvPr>
            <p:ph idx="4294967295"/>
          </p:nvPr>
        </p:nvSpPr>
        <p:spPr>
          <a:xfrm>
            <a:off x="838200" y="1825625"/>
            <a:ext cx="10515600" cy="4351338"/>
          </a:xfrm>
        </p:spPr>
        <p:txBody>
          <a:bodyPr>
            <a:normAutofit/>
          </a:bodyPr>
          <a:lstStyle/>
          <a:p>
            <a:r>
              <a:rPr lang="en-US" sz="6000" dirty="0"/>
              <a:t>Availability</a:t>
            </a:r>
          </a:p>
          <a:p>
            <a:r>
              <a:rPr lang="en-US" sz="6000" dirty="0"/>
              <a:t>Context</a:t>
            </a:r>
          </a:p>
          <a:p>
            <a:r>
              <a:rPr lang="en-US" sz="6000" dirty="0"/>
              <a:t>Communication</a:t>
            </a:r>
          </a:p>
        </p:txBody>
      </p:sp>
    </p:spTree>
    <p:extLst>
      <p:ext uri="{BB962C8B-B14F-4D97-AF65-F5344CB8AC3E}">
        <p14:creationId xmlns:p14="http://schemas.microsoft.com/office/powerpoint/2010/main" val="29803513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p:spPr>
        <p:txBody>
          <a:bodyPr/>
          <a:lstStyle/>
          <a:p>
            <a:r>
              <a:rPr lang="en-US" dirty="0"/>
              <a:t>Why?</a:t>
            </a:r>
          </a:p>
        </p:txBody>
      </p:sp>
      <p:sp>
        <p:nvSpPr>
          <p:cNvPr id="3" name="Content Placeholder 2"/>
          <p:cNvSpPr>
            <a:spLocks noGrp="1"/>
          </p:cNvSpPr>
          <p:nvPr>
            <p:ph idx="4294967295"/>
          </p:nvPr>
        </p:nvSpPr>
        <p:spPr>
          <a:xfrm>
            <a:off x="838200" y="1825625"/>
            <a:ext cx="10515600" cy="4351338"/>
          </a:xfrm>
        </p:spPr>
        <p:txBody>
          <a:bodyPr>
            <a:normAutofit/>
          </a:bodyPr>
          <a:lstStyle/>
          <a:p>
            <a:r>
              <a:rPr lang="en-US" sz="6000" dirty="0"/>
              <a:t>Availability</a:t>
            </a:r>
          </a:p>
          <a:p>
            <a:r>
              <a:rPr lang="en-US" sz="6000" dirty="0"/>
              <a:t>Context</a:t>
            </a:r>
          </a:p>
          <a:p>
            <a:r>
              <a:rPr lang="en-US" sz="6000" dirty="0"/>
              <a:t>Communication</a:t>
            </a:r>
          </a:p>
          <a:p>
            <a:r>
              <a:rPr lang="en-US" sz="6000" dirty="0"/>
              <a:t>AKA why we have Smartphones</a:t>
            </a:r>
          </a:p>
        </p:txBody>
      </p:sp>
    </p:spTree>
    <p:extLst>
      <p:ext uri="{BB962C8B-B14F-4D97-AF65-F5344CB8AC3E}">
        <p14:creationId xmlns:p14="http://schemas.microsoft.com/office/powerpoint/2010/main" val="38539529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0" name="Picture 2" descr="https://lh3.googleusercontent.com/04KB7uppZFWQzMxjlX04Hl61MGGO8zi6OMb3YEHvpwEuH0tKEqbJTkAhBRRsailGAdphM4uVjkBQNYUZ3Kr7jEw4zF201fFP0RKMkeORheYBtyVjXt7zJXK_CuSNm3fTOm6BXZ78NA5hANxcaPX1QFAJ5yYNw8UslhBCzCJE5HlQzjbAaQ5vp6s7MxFzhchXZVxEbuWcM6Ls1vw5QUPkDTv74jRCRwWGwdlevnpp2HIxtfN13bU_MmWX4Qb0Ak_TnUCzgwJUt_phLErYSXkcVvBWSQ6s_dN28_apBM81wv6XNPcSi5dq8RKmydXIOMz_5ASEkYCQo7GJd8HaNyoXTTmuxrSNZK2MxdXAoOj3vs0SiSpIyS2_7MAdH6TzEomriOfBjukzy6W0vPf6J1GEoSs4NZlahkRgqIl8JBxeB5YSFzwYV6QbU6HtYyONyyD3ucOsjAZJ_BTCYYWl8MeuyiHQqHd_qHQ3YckePtz_HSKDnMwKOordserTT2WLCvUdQStk8BU6Bk1cluOJwqA6i64uPbaRiUjQDg9MI2G-43S2tcFnx3KSRE6uQMoh-IKoToFy7QJMp8Aaovk6QiRXrNUYBI7emIVZclD8mHHbIyZbigwG6c3xUgmOyEyCLf1l0zQ7KI1_oBgJV5d9_g1TCs__kCpsZg2D=w1250-h937-no">
            <a:extLst>
              <a:ext uri="{FF2B5EF4-FFF2-40B4-BE49-F238E27FC236}">
                <a16:creationId xmlns:a16="http://schemas.microsoft.com/office/drawing/2014/main" id="{795D91E6-4652-4D9F-B630-3BDC09F2DA0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0285" b="14715"/>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661750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https://lh3.googleusercontent.com/NIZvsFzl765JbCxlxKTDacmsb-DbVyQJGC5CSLxd7UXDztMC_LeYasZtncRlcbj_IIMjHy5ZEZ_r779PDN10oZ14j_vXArJeCFhxd50E0zmn0qY29nCToJlHFQXfEHeU-3lrBy2e2QNIIffg1P8nZvATlRk6-JK9B7zdTE1VCW_9DyMznoiZKArjDuts99QGfLvOxTEshYgJLfr9OLAeRMM5SzT9AO9Wrzln9TQaSxEkbYNR6401cwVSTLZYINppvSjUoV7z92Bhzf_9Dl6XnlGuh3bvR5nP5YyWS5utkALcVYhg7OHKH1KtcMd7ZcOMfiXciuq9HZwk0jXZp6Wo83G2rn1USfq86bjtsmGUbymR-GniYMCmje2YSLoKEf9sV3XcH1JEdVsJRMonISBXJSUgxoQagnzdoIcqWIrOv0Rh97ix5mCbApHeJPbHsnK1MXZaQx0GhpRDIYy9tZZGOmzhfAH9iFVFrxu4NXrDYam2zuLXApu3Gcnak2h_MDKGH8CgOd0kMsL4inJ7a5Bm2rhAOlfOylRPzJwE8Vc757vlvDdKVRX4tc6OJRv9ZYoWWKYWfDRyLSFiEHA1SkVUf_jPXeQCYcxfT_gruhwCnY5QiwvyWQSoNg=w1234-h925-no"/>
          <p:cNvPicPr>
            <a:picLocks noChangeAspect="1" noChangeArrowheads="1"/>
          </p:cNvPicPr>
          <p:nvPr/>
        </p:nvPicPr>
        <p:blipFill rotWithShape="1">
          <a:blip r:embed="rId3">
            <a:extLst>
              <a:ext uri="{28A0092B-C50C-407E-A947-70E740481C1C}">
                <a14:useLocalDpi xmlns:a14="http://schemas.microsoft.com/office/drawing/2010/main" val="0"/>
              </a:ext>
            </a:extLst>
          </a:blip>
          <a:srcRect l="12394" t="23077" r="39213" b="28029"/>
          <a:stretch/>
        </p:blipFill>
        <p:spPr bwMode="auto">
          <a:xfrm>
            <a:off x="2872894" y="1705093"/>
            <a:ext cx="3672682" cy="2781488"/>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p:cNvCxnSpPr/>
          <p:nvPr/>
        </p:nvCxnSpPr>
        <p:spPr>
          <a:xfrm>
            <a:off x="352926" y="4924926"/>
            <a:ext cx="11550316" cy="0"/>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sp>
        <p:nvSpPr>
          <p:cNvPr id="9" name="TextBox 8"/>
          <p:cNvSpPr txBox="1"/>
          <p:nvPr/>
        </p:nvSpPr>
        <p:spPr>
          <a:xfrm>
            <a:off x="1806503" y="5253790"/>
            <a:ext cx="652743" cy="369332"/>
          </a:xfrm>
          <a:prstGeom prst="rect">
            <a:avLst/>
          </a:prstGeom>
          <a:noFill/>
        </p:spPr>
        <p:txBody>
          <a:bodyPr wrap="none" rtlCol="0">
            <a:spAutoFit/>
          </a:bodyPr>
          <a:lstStyle/>
          <a:p>
            <a:r>
              <a:rPr lang="en-US" dirty="0"/>
              <a:t>2013</a:t>
            </a:r>
          </a:p>
        </p:txBody>
      </p:sp>
      <p:sp>
        <p:nvSpPr>
          <p:cNvPr id="10" name="TextBox 9"/>
          <p:cNvSpPr txBox="1"/>
          <p:nvPr/>
        </p:nvSpPr>
        <p:spPr>
          <a:xfrm>
            <a:off x="7267027" y="5253790"/>
            <a:ext cx="652743" cy="369332"/>
          </a:xfrm>
          <a:prstGeom prst="rect">
            <a:avLst/>
          </a:prstGeom>
          <a:noFill/>
        </p:spPr>
        <p:txBody>
          <a:bodyPr wrap="none" rtlCol="0">
            <a:spAutoFit/>
          </a:bodyPr>
          <a:lstStyle/>
          <a:p>
            <a:r>
              <a:rPr lang="en-US" dirty="0"/>
              <a:t>2019</a:t>
            </a:r>
          </a:p>
        </p:txBody>
      </p:sp>
      <p:sp>
        <p:nvSpPr>
          <p:cNvPr id="11" name="TextBox 10"/>
          <p:cNvSpPr txBox="1"/>
          <p:nvPr/>
        </p:nvSpPr>
        <p:spPr>
          <a:xfrm>
            <a:off x="10090508" y="5244340"/>
            <a:ext cx="760144" cy="369332"/>
          </a:xfrm>
          <a:prstGeom prst="rect">
            <a:avLst/>
          </a:prstGeom>
          <a:noFill/>
        </p:spPr>
        <p:txBody>
          <a:bodyPr wrap="none" rtlCol="0">
            <a:spAutoFit/>
          </a:bodyPr>
          <a:lstStyle/>
          <a:p>
            <a:r>
              <a:rPr lang="en-US" dirty="0"/>
              <a:t>2021?</a:t>
            </a:r>
          </a:p>
        </p:txBody>
      </p:sp>
      <p:pic>
        <p:nvPicPr>
          <p:cNvPr id="6152" name="Picture 8" descr="https://developers.shopware.com/blog/img/meta_2.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1523" y="2912327"/>
            <a:ext cx="2609960" cy="1468486"/>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p:cNvSpPr txBox="1"/>
          <p:nvPr/>
        </p:nvSpPr>
        <p:spPr>
          <a:xfrm>
            <a:off x="4536765" y="5253790"/>
            <a:ext cx="652743" cy="369332"/>
          </a:xfrm>
          <a:prstGeom prst="rect">
            <a:avLst/>
          </a:prstGeom>
          <a:noFill/>
        </p:spPr>
        <p:txBody>
          <a:bodyPr wrap="none" rtlCol="0">
            <a:spAutoFit/>
          </a:bodyPr>
          <a:lstStyle/>
          <a:p>
            <a:r>
              <a:rPr lang="en-US" dirty="0"/>
              <a:t>2015</a:t>
            </a:r>
          </a:p>
        </p:txBody>
      </p:sp>
      <p:pic>
        <p:nvPicPr>
          <p:cNvPr id="6154" name="Picture 10" descr="https://betanews.com/wp-content/uploads/2015/01/google_glass-800x450.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110" y="911574"/>
            <a:ext cx="3335744" cy="187635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9422268" y="5851503"/>
            <a:ext cx="2540777" cy="584775"/>
          </a:xfrm>
          <a:prstGeom prst="rect">
            <a:avLst/>
          </a:prstGeom>
          <a:noFill/>
        </p:spPr>
        <p:txBody>
          <a:bodyPr wrap="square" rtlCol="0">
            <a:spAutoFit/>
          </a:bodyPr>
          <a:lstStyle/>
          <a:p>
            <a:r>
              <a:rPr lang="en-US" sz="3200" dirty="0" err="1"/>
              <a:t>Maybeeee</a:t>
            </a:r>
            <a:r>
              <a:rPr lang="en-US" sz="3200" dirty="0"/>
              <a:t>???</a:t>
            </a:r>
          </a:p>
        </p:txBody>
      </p:sp>
      <p:pic>
        <p:nvPicPr>
          <p:cNvPr id="5122" name="Picture 2" descr="Image result for magic leap">
            <a:extLst>
              <a:ext uri="{FF2B5EF4-FFF2-40B4-BE49-F238E27FC236}">
                <a16:creationId xmlns:a16="http://schemas.microsoft.com/office/drawing/2014/main" id="{A3742891-1AC3-429B-924B-7C954B89725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06986" y="1505146"/>
            <a:ext cx="2572824" cy="1447214"/>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Image result for hololens 2">
            <a:extLst>
              <a:ext uri="{FF2B5EF4-FFF2-40B4-BE49-F238E27FC236}">
                <a16:creationId xmlns:a16="http://schemas.microsoft.com/office/drawing/2014/main" id="{8BD570DC-FACD-4FB9-920A-EA355540871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981351" y="3031867"/>
            <a:ext cx="3224094" cy="1813552"/>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Image result for ar glasses">
            <a:extLst>
              <a:ext uri="{FF2B5EF4-FFF2-40B4-BE49-F238E27FC236}">
                <a16:creationId xmlns:a16="http://schemas.microsoft.com/office/drawing/2014/main" id="{4F93FE91-0650-49A8-A03C-21DB5C1C7E6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018847" y="2329167"/>
            <a:ext cx="2884395" cy="16224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419236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p:spPr>
        <p:txBody>
          <a:bodyPr/>
          <a:lstStyle/>
          <a:p>
            <a:r>
              <a:rPr lang="en-US" dirty="0"/>
              <a:t>How? Lot’s of ways</a:t>
            </a:r>
          </a:p>
        </p:txBody>
      </p:sp>
      <p:sp>
        <p:nvSpPr>
          <p:cNvPr id="3" name="Content Placeholder 2"/>
          <p:cNvSpPr>
            <a:spLocks noGrp="1"/>
          </p:cNvSpPr>
          <p:nvPr>
            <p:ph idx="4294967295"/>
          </p:nvPr>
        </p:nvSpPr>
        <p:spPr>
          <a:xfrm>
            <a:off x="838200" y="1825625"/>
            <a:ext cx="10515600" cy="4351338"/>
          </a:xfrm>
        </p:spPr>
        <p:txBody>
          <a:bodyPr>
            <a:normAutofit/>
          </a:bodyPr>
          <a:lstStyle/>
          <a:p>
            <a:r>
              <a:rPr lang="en-US" sz="3600" dirty="0"/>
              <a:t>Microsoft Windows Mixed Reality</a:t>
            </a:r>
          </a:p>
          <a:p>
            <a:r>
              <a:rPr lang="en-US" sz="3600" dirty="0"/>
              <a:t>Magic Leap</a:t>
            </a:r>
          </a:p>
          <a:p>
            <a:r>
              <a:rPr lang="en-US" sz="3600" dirty="0"/>
              <a:t>Vuforia</a:t>
            </a:r>
          </a:p>
          <a:p>
            <a:r>
              <a:rPr lang="en-US" sz="3600" dirty="0"/>
              <a:t>Google </a:t>
            </a:r>
            <a:r>
              <a:rPr lang="en-US" sz="3600" dirty="0" err="1"/>
              <a:t>ARCore</a:t>
            </a:r>
            <a:endParaRPr lang="en-US" sz="3600" dirty="0"/>
          </a:p>
          <a:p>
            <a:r>
              <a:rPr lang="en-US" sz="3600" dirty="0"/>
              <a:t>Apple </a:t>
            </a:r>
            <a:r>
              <a:rPr lang="en-US" sz="3600" dirty="0" err="1"/>
              <a:t>ARKit</a:t>
            </a:r>
            <a:endParaRPr lang="en-US" sz="3600" dirty="0"/>
          </a:p>
        </p:txBody>
      </p:sp>
    </p:spTree>
    <p:extLst>
      <p:ext uri="{BB962C8B-B14F-4D97-AF65-F5344CB8AC3E}">
        <p14:creationId xmlns:p14="http://schemas.microsoft.com/office/powerpoint/2010/main" val="272435771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84575D-016B-4918-8AD1-453A6DB91401}"/>
              </a:ext>
            </a:extLst>
          </p:cNvPr>
          <p:cNvSpPr>
            <a:spLocks noGrp="1"/>
          </p:cNvSpPr>
          <p:nvPr>
            <p:ph type="title"/>
          </p:nvPr>
        </p:nvSpPr>
        <p:spPr/>
        <p:txBody>
          <a:bodyPr>
            <a:normAutofit/>
          </a:bodyPr>
          <a:lstStyle/>
          <a:p>
            <a:r>
              <a:rPr lang="en-US" sz="2800" dirty="0"/>
              <a:t>Windows Mixed Reality - </a:t>
            </a:r>
            <a:r>
              <a:rPr lang="en-US" sz="2800" dirty="0">
                <a:hlinkClick r:id="rId2"/>
              </a:rPr>
              <a:t>https://www.microsoft.com/en-us/hololens</a:t>
            </a:r>
            <a:endParaRPr lang="en-US" sz="2800" dirty="0"/>
          </a:p>
        </p:txBody>
      </p:sp>
      <p:sp>
        <p:nvSpPr>
          <p:cNvPr id="3" name="Content Placeholder 2">
            <a:extLst>
              <a:ext uri="{FF2B5EF4-FFF2-40B4-BE49-F238E27FC236}">
                <a16:creationId xmlns:a16="http://schemas.microsoft.com/office/drawing/2014/main" id="{96D2D935-38C1-4C1C-A6D3-993CDFA32C9D}"/>
              </a:ext>
            </a:extLst>
          </p:cNvPr>
          <p:cNvSpPr>
            <a:spLocks noGrp="1"/>
          </p:cNvSpPr>
          <p:nvPr>
            <p:ph idx="1"/>
          </p:nvPr>
        </p:nvSpPr>
        <p:spPr>
          <a:xfrm>
            <a:off x="838200" y="1825625"/>
            <a:ext cx="4457700" cy="4351338"/>
          </a:xfrm>
        </p:spPr>
        <p:txBody>
          <a:bodyPr>
            <a:normAutofit fontScale="70000" lnSpcReduction="20000"/>
          </a:bodyPr>
          <a:lstStyle/>
          <a:p>
            <a:pPr marL="0" indent="0">
              <a:buNone/>
            </a:pPr>
            <a:r>
              <a:rPr lang="en-US" b="1" dirty="0"/>
              <a:t>Pros</a:t>
            </a:r>
          </a:p>
          <a:p>
            <a:r>
              <a:rPr lang="en-US" dirty="0"/>
              <a:t>Support for both VR and AR</a:t>
            </a:r>
          </a:p>
          <a:p>
            <a:r>
              <a:rPr lang="en-US" dirty="0"/>
              <a:t>Free to develop</a:t>
            </a:r>
          </a:p>
          <a:p>
            <a:r>
              <a:rPr lang="en-US" dirty="0"/>
              <a:t>Excellent tracking with no external hardware</a:t>
            </a:r>
          </a:p>
          <a:p>
            <a:r>
              <a:rPr lang="en-US" dirty="0"/>
              <a:t>Excellent documentation</a:t>
            </a:r>
          </a:p>
          <a:p>
            <a:r>
              <a:rPr lang="en-US" dirty="0"/>
              <a:t>Wearable, keeping hands free for work</a:t>
            </a:r>
          </a:p>
          <a:p>
            <a:r>
              <a:rPr lang="en-US" dirty="0"/>
              <a:t>Hand-tracking built-in</a:t>
            </a:r>
          </a:p>
          <a:p>
            <a:r>
              <a:rPr lang="en-US" dirty="0"/>
              <a:t>Voice recognition built-in</a:t>
            </a:r>
          </a:p>
          <a:p>
            <a:r>
              <a:rPr lang="en-US" dirty="0"/>
              <a:t>Solid surface detection</a:t>
            </a:r>
          </a:p>
          <a:p>
            <a:r>
              <a:rPr lang="en-US" dirty="0"/>
              <a:t>Huge Windows API for lots of other advanced functionality</a:t>
            </a:r>
          </a:p>
          <a:p>
            <a:r>
              <a:rPr lang="en-US" dirty="0"/>
              <a:t>Desktop metaphor for running standard 2D apps</a:t>
            </a:r>
          </a:p>
          <a:p>
            <a:endParaRPr lang="en-US" dirty="0"/>
          </a:p>
        </p:txBody>
      </p:sp>
      <p:pic>
        <p:nvPicPr>
          <p:cNvPr id="6146" name="Picture 2" descr="Image result for Windows Holographic">
            <a:extLst>
              <a:ext uri="{FF2B5EF4-FFF2-40B4-BE49-F238E27FC236}">
                <a16:creationId xmlns:a16="http://schemas.microsoft.com/office/drawing/2014/main" id="{048F4338-C75D-4613-A973-138ABFFBC3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39741" y="5459414"/>
            <a:ext cx="1112518" cy="1112518"/>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2">
            <a:extLst>
              <a:ext uri="{FF2B5EF4-FFF2-40B4-BE49-F238E27FC236}">
                <a16:creationId xmlns:a16="http://schemas.microsoft.com/office/drawing/2014/main" id="{08B1C44D-40C9-4815-A09C-9793528DCCCF}"/>
              </a:ext>
            </a:extLst>
          </p:cNvPr>
          <p:cNvSpPr txBox="1">
            <a:spLocks/>
          </p:cNvSpPr>
          <p:nvPr/>
        </p:nvSpPr>
        <p:spPr>
          <a:xfrm>
            <a:off x="6896100" y="1814830"/>
            <a:ext cx="475488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t>Cons</a:t>
            </a:r>
          </a:p>
          <a:p>
            <a:r>
              <a:rPr lang="en-US" dirty="0"/>
              <a:t>Expensive (US $3500)</a:t>
            </a:r>
          </a:p>
          <a:p>
            <a:r>
              <a:rPr lang="en-US" dirty="0"/>
              <a:t>HoloLens 1 – short battery life</a:t>
            </a:r>
          </a:p>
          <a:p>
            <a:r>
              <a:rPr lang="en-US" dirty="0"/>
              <a:t>HoloLens 2 – limited availability</a:t>
            </a:r>
          </a:p>
          <a:p>
            <a:r>
              <a:rPr lang="en-US" dirty="0"/>
              <a:t>Hand gestures provide no haptic feedback</a:t>
            </a:r>
          </a:p>
        </p:txBody>
      </p:sp>
    </p:spTree>
    <p:extLst>
      <p:ext uri="{BB962C8B-B14F-4D97-AF65-F5344CB8AC3E}">
        <p14:creationId xmlns:p14="http://schemas.microsoft.com/office/powerpoint/2010/main" val="331910221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Image result for magic leap">
            <a:extLst>
              <a:ext uri="{FF2B5EF4-FFF2-40B4-BE49-F238E27FC236}">
                <a16:creationId xmlns:a16="http://schemas.microsoft.com/office/drawing/2014/main" id="{C26F5C9D-C8F0-4624-9DDC-F56B63AE2E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15119" y="5577841"/>
            <a:ext cx="2561762" cy="89916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384575D-016B-4918-8AD1-453A6DB91401}"/>
              </a:ext>
            </a:extLst>
          </p:cNvPr>
          <p:cNvSpPr>
            <a:spLocks noGrp="1"/>
          </p:cNvSpPr>
          <p:nvPr>
            <p:ph type="title"/>
          </p:nvPr>
        </p:nvSpPr>
        <p:spPr/>
        <p:txBody>
          <a:bodyPr>
            <a:normAutofit/>
          </a:bodyPr>
          <a:lstStyle/>
          <a:p>
            <a:r>
              <a:rPr lang="en-US" dirty="0"/>
              <a:t>Magic Leap - </a:t>
            </a:r>
            <a:r>
              <a:rPr lang="en-US" dirty="0">
                <a:hlinkClick r:id="rId3"/>
              </a:rPr>
              <a:t>https://www.magicleap.com/</a:t>
            </a:r>
            <a:endParaRPr lang="en-US" dirty="0"/>
          </a:p>
        </p:txBody>
      </p:sp>
      <p:sp>
        <p:nvSpPr>
          <p:cNvPr id="3" name="Content Placeholder 2">
            <a:extLst>
              <a:ext uri="{FF2B5EF4-FFF2-40B4-BE49-F238E27FC236}">
                <a16:creationId xmlns:a16="http://schemas.microsoft.com/office/drawing/2014/main" id="{96D2D935-38C1-4C1C-A6D3-993CDFA32C9D}"/>
              </a:ext>
            </a:extLst>
          </p:cNvPr>
          <p:cNvSpPr>
            <a:spLocks noGrp="1"/>
          </p:cNvSpPr>
          <p:nvPr>
            <p:ph idx="1"/>
          </p:nvPr>
        </p:nvSpPr>
        <p:spPr>
          <a:xfrm>
            <a:off x="838200" y="1825625"/>
            <a:ext cx="4457700" cy="4351338"/>
          </a:xfrm>
        </p:spPr>
        <p:txBody>
          <a:bodyPr>
            <a:normAutofit/>
          </a:bodyPr>
          <a:lstStyle/>
          <a:p>
            <a:pPr marL="0" indent="0">
              <a:buNone/>
            </a:pPr>
            <a:r>
              <a:rPr lang="en-US" b="1" dirty="0"/>
              <a:t>Pros</a:t>
            </a:r>
          </a:p>
          <a:p>
            <a:r>
              <a:rPr lang="en-US" dirty="0"/>
              <a:t>Free to develop</a:t>
            </a:r>
          </a:p>
          <a:p>
            <a:r>
              <a:rPr lang="en-US" dirty="0"/>
              <a:t>Wearable, keeping hands free for work</a:t>
            </a:r>
          </a:p>
          <a:p>
            <a:r>
              <a:rPr lang="en-US" dirty="0"/>
              <a:t>Hand-tracking built-in</a:t>
            </a:r>
          </a:p>
          <a:p>
            <a:r>
              <a:rPr lang="en-US" dirty="0"/>
              <a:t>Controller with haptic feedback available</a:t>
            </a:r>
          </a:p>
          <a:p>
            <a:r>
              <a:rPr lang="en-US" dirty="0"/>
              <a:t>Excellent battery life</a:t>
            </a:r>
          </a:p>
        </p:txBody>
      </p:sp>
      <p:sp>
        <p:nvSpPr>
          <p:cNvPr id="5" name="Content Placeholder 2">
            <a:extLst>
              <a:ext uri="{FF2B5EF4-FFF2-40B4-BE49-F238E27FC236}">
                <a16:creationId xmlns:a16="http://schemas.microsoft.com/office/drawing/2014/main" id="{08B1C44D-40C9-4815-A09C-9793528DCCCF}"/>
              </a:ext>
            </a:extLst>
          </p:cNvPr>
          <p:cNvSpPr txBox="1">
            <a:spLocks/>
          </p:cNvSpPr>
          <p:nvPr/>
        </p:nvSpPr>
        <p:spPr>
          <a:xfrm>
            <a:off x="6896100" y="1814830"/>
            <a:ext cx="475488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t>Cons</a:t>
            </a:r>
          </a:p>
          <a:p>
            <a:r>
              <a:rPr lang="en-US" dirty="0"/>
              <a:t>Expensive (US $2300)</a:t>
            </a:r>
          </a:p>
          <a:p>
            <a:r>
              <a:rPr lang="en-US" dirty="0"/>
              <a:t>“Compute Pack” worn on hip</a:t>
            </a:r>
          </a:p>
          <a:p>
            <a:r>
              <a:rPr lang="en-US" dirty="0"/>
              <a:t>No voice recognition (yet)</a:t>
            </a:r>
          </a:p>
          <a:p>
            <a:r>
              <a:rPr lang="en-US" dirty="0"/>
              <a:t>Documentation is limited</a:t>
            </a:r>
          </a:p>
          <a:p>
            <a:r>
              <a:rPr lang="en-US" dirty="0"/>
              <a:t>Updates are slow</a:t>
            </a:r>
          </a:p>
          <a:p>
            <a:r>
              <a:rPr lang="en-US" dirty="0"/>
              <a:t>Company is in trouble</a:t>
            </a:r>
          </a:p>
        </p:txBody>
      </p:sp>
    </p:spTree>
    <p:extLst>
      <p:ext uri="{BB962C8B-B14F-4D97-AF65-F5344CB8AC3E}">
        <p14:creationId xmlns:p14="http://schemas.microsoft.com/office/powerpoint/2010/main" val="224864317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Vuforia</a:t>
            </a:r>
            <a:r>
              <a:rPr lang="en-US" dirty="0"/>
              <a:t> - https://vuforia.com/</a:t>
            </a:r>
          </a:p>
        </p:txBody>
      </p:sp>
      <p:sp>
        <p:nvSpPr>
          <p:cNvPr id="3" name="Text Placeholder 2"/>
          <p:cNvSpPr>
            <a:spLocks noGrp="1"/>
          </p:cNvSpPr>
          <p:nvPr>
            <p:ph type="body" idx="1"/>
          </p:nvPr>
        </p:nvSpPr>
        <p:spPr/>
        <p:txBody>
          <a:bodyPr/>
          <a:lstStyle/>
          <a:p>
            <a:r>
              <a:rPr lang="en-US" dirty="0"/>
              <a:t>Pros</a:t>
            </a:r>
          </a:p>
        </p:txBody>
      </p:sp>
      <p:sp>
        <p:nvSpPr>
          <p:cNvPr id="4" name="Content Placeholder 3"/>
          <p:cNvSpPr>
            <a:spLocks noGrp="1"/>
          </p:cNvSpPr>
          <p:nvPr>
            <p:ph sz="half" idx="2"/>
          </p:nvPr>
        </p:nvSpPr>
        <p:spPr/>
        <p:txBody>
          <a:bodyPr/>
          <a:lstStyle/>
          <a:p>
            <a:r>
              <a:rPr lang="en-US" dirty="0"/>
              <a:t>Popular in mobile AR market</a:t>
            </a:r>
          </a:p>
          <a:p>
            <a:r>
              <a:rPr lang="en-US" dirty="0"/>
              <a:t>Excellent Unity integration</a:t>
            </a:r>
          </a:p>
          <a:p>
            <a:r>
              <a:rPr lang="en-US" dirty="0"/>
              <a:t>3D model recognition</a:t>
            </a:r>
          </a:p>
          <a:p>
            <a:r>
              <a:rPr lang="en-US" dirty="0"/>
              <a:t>2D image target recognition</a:t>
            </a:r>
          </a:p>
          <a:p>
            <a:r>
              <a:rPr lang="en-US" dirty="0"/>
              <a:t>Supports most smartphones (both Android and iOS)</a:t>
            </a:r>
          </a:p>
          <a:p>
            <a:endParaRPr lang="en-US" dirty="0"/>
          </a:p>
        </p:txBody>
      </p:sp>
      <p:sp>
        <p:nvSpPr>
          <p:cNvPr id="5" name="Text Placeholder 4"/>
          <p:cNvSpPr>
            <a:spLocks noGrp="1"/>
          </p:cNvSpPr>
          <p:nvPr>
            <p:ph type="body" sz="quarter" idx="3"/>
          </p:nvPr>
        </p:nvSpPr>
        <p:spPr/>
        <p:txBody>
          <a:bodyPr/>
          <a:lstStyle/>
          <a:p>
            <a:r>
              <a:rPr lang="en-US" dirty="0"/>
              <a:t>Cons</a:t>
            </a:r>
          </a:p>
        </p:txBody>
      </p:sp>
      <p:sp>
        <p:nvSpPr>
          <p:cNvPr id="6" name="Content Placeholder 5"/>
          <p:cNvSpPr>
            <a:spLocks noGrp="1"/>
          </p:cNvSpPr>
          <p:nvPr>
            <p:ph sz="quarter" idx="4"/>
          </p:nvPr>
        </p:nvSpPr>
        <p:spPr/>
        <p:txBody>
          <a:bodyPr/>
          <a:lstStyle/>
          <a:p>
            <a:r>
              <a:rPr lang="en-US" dirty="0"/>
              <a:t>Somewhat expensive at scale</a:t>
            </a:r>
          </a:p>
          <a:p>
            <a:r>
              <a:rPr lang="en-US" dirty="0"/>
              <a:t>Not at all open source</a:t>
            </a:r>
          </a:p>
          <a:p>
            <a:r>
              <a:rPr lang="en-US" dirty="0"/>
              <a:t>Requires use of their services</a:t>
            </a:r>
          </a:p>
          <a:p>
            <a:r>
              <a:rPr lang="en-US" dirty="0"/>
              <a:t>Smartphones and tablets need to be held</a:t>
            </a:r>
          </a:p>
          <a:p>
            <a:endParaRPr lang="en-US" dirty="0"/>
          </a:p>
        </p:txBody>
      </p:sp>
      <p:pic>
        <p:nvPicPr>
          <p:cNvPr id="2050" name="Picture 2" descr="https://vuforia.com/-/media/Vuforia/Homepage/Singles/Vuforia%20Logo%20OLx2.png?h=1032&amp;la=en&amp;w=3848&amp;hash=4CC8F0C70C008B5412146B5FEC118FF57338953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1219" y="5459465"/>
            <a:ext cx="3852712" cy="10334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62543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Image result for ar core">
            <a:extLst>
              <a:ext uri="{FF2B5EF4-FFF2-40B4-BE49-F238E27FC236}">
                <a16:creationId xmlns:a16="http://schemas.microsoft.com/office/drawing/2014/main" id="{DBA5274F-1DEF-4F25-8BF2-7CFEA6566A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97755" y="5086350"/>
            <a:ext cx="1771650" cy="177165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normAutofit/>
          </a:bodyPr>
          <a:lstStyle/>
          <a:p>
            <a:r>
              <a:rPr lang="en-US" sz="3600" dirty="0"/>
              <a:t>Google </a:t>
            </a:r>
            <a:r>
              <a:rPr lang="en-US" sz="3600" dirty="0" err="1"/>
              <a:t>ARCore</a:t>
            </a:r>
            <a:r>
              <a:rPr lang="en-US" sz="3600" dirty="0"/>
              <a:t> - </a:t>
            </a:r>
            <a:r>
              <a:rPr lang="en-US" sz="3600" dirty="0">
                <a:hlinkClick r:id="rId3"/>
              </a:rPr>
              <a:t>https://developers.google.com/ar/</a:t>
            </a:r>
            <a:endParaRPr lang="en-US" sz="3600" dirty="0"/>
          </a:p>
        </p:txBody>
      </p:sp>
      <p:sp>
        <p:nvSpPr>
          <p:cNvPr id="3" name="Text Placeholder 2"/>
          <p:cNvSpPr>
            <a:spLocks noGrp="1"/>
          </p:cNvSpPr>
          <p:nvPr>
            <p:ph type="body" idx="1"/>
          </p:nvPr>
        </p:nvSpPr>
        <p:spPr/>
        <p:txBody>
          <a:bodyPr/>
          <a:lstStyle/>
          <a:p>
            <a:r>
              <a:rPr lang="en-US" dirty="0"/>
              <a:t>Pros</a:t>
            </a:r>
          </a:p>
        </p:txBody>
      </p:sp>
      <p:sp>
        <p:nvSpPr>
          <p:cNvPr id="4" name="Content Placeholder 3"/>
          <p:cNvSpPr>
            <a:spLocks noGrp="1"/>
          </p:cNvSpPr>
          <p:nvPr>
            <p:ph sz="half" idx="2"/>
          </p:nvPr>
        </p:nvSpPr>
        <p:spPr/>
        <p:txBody>
          <a:bodyPr>
            <a:normAutofit fontScale="92500" lnSpcReduction="10000"/>
          </a:bodyPr>
          <a:lstStyle/>
          <a:p>
            <a:r>
              <a:rPr lang="en-US" dirty="0"/>
              <a:t>Free to develop</a:t>
            </a:r>
          </a:p>
          <a:p>
            <a:r>
              <a:rPr lang="en-US" dirty="0"/>
              <a:t>Excellent Unity integration</a:t>
            </a:r>
          </a:p>
          <a:p>
            <a:r>
              <a:rPr lang="en-US" dirty="0"/>
              <a:t>Solid surface detection, no markers required</a:t>
            </a:r>
          </a:p>
          <a:p>
            <a:r>
              <a:rPr lang="en-US" dirty="0"/>
              <a:t>2D image detection</a:t>
            </a:r>
          </a:p>
          <a:p>
            <a:r>
              <a:rPr lang="en-US" dirty="0"/>
              <a:t>Supports most </a:t>
            </a:r>
            <a:r>
              <a:rPr lang="en-US" b="1" i="1" dirty="0"/>
              <a:t>modern </a:t>
            </a:r>
            <a:r>
              <a:rPr lang="en-US" dirty="0"/>
              <a:t>smartphones</a:t>
            </a:r>
          </a:p>
          <a:p>
            <a:r>
              <a:rPr lang="en-US" dirty="0"/>
              <a:t>Lots of new features released regularly</a:t>
            </a:r>
          </a:p>
          <a:p>
            <a:endParaRPr lang="en-US" dirty="0"/>
          </a:p>
        </p:txBody>
      </p:sp>
      <p:sp>
        <p:nvSpPr>
          <p:cNvPr id="5" name="Text Placeholder 4"/>
          <p:cNvSpPr>
            <a:spLocks noGrp="1"/>
          </p:cNvSpPr>
          <p:nvPr>
            <p:ph type="body" sz="quarter" idx="3"/>
          </p:nvPr>
        </p:nvSpPr>
        <p:spPr/>
        <p:txBody>
          <a:bodyPr/>
          <a:lstStyle/>
          <a:p>
            <a:r>
              <a:rPr lang="en-US" dirty="0"/>
              <a:t>Cons</a:t>
            </a:r>
          </a:p>
        </p:txBody>
      </p:sp>
      <p:sp>
        <p:nvSpPr>
          <p:cNvPr id="6" name="Content Placeholder 5"/>
          <p:cNvSpPr>
            <a:spLocks noGrp="1"/>
          </p:cNvSpPr>
          <p:nvPr>
            <p:ph sz="quarter" idx="4"/>
          </p:nvPr>
        </p:nvSpPr>
        <p:spPr/>
        <p:txBody>
          <a:bodyPr>
            <a:normAutofit fontScale="92500" lnSpcReduction="10000"/>
          </a:bodyPr>
          <a:lstStyle/>
          <a:p>
            <a:r>
              <a:rPr lang="en-US" dirty="0"/>
              <a:t>Smartphones and tablets need to be held</a:t>
            </a:r>
          </a:p>
          <a:p>
            <a:r>
              <a:rPr lang="en-US" dirty="0"/>
              <a:t>Doesn’t support older phones</a:t>
            </a:r>
          </a:p>
          <a:p>
            <a:r>
              <a:rPr lang="en-US" dirty="0"/>
              <a:t>Documentation is limited</a:t>
            </a:r>
          </a:p>
        </p:txBody>
      </p:sp>
    </p:spTree>
    <p:extLst>
      <p:ext uri="{BB962C8B-B14F-4D97-AF65-F5344CB8AC3E}">
        <p14:creationId xmlns:p14="http://schemas.microsoft.com/office/powerpoint/2010/main" val="421864173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Image result for apple">
            <a:extLst>
              <a:ext uri="{FF2B5EF4-FFF2-40B4-BE49-F238E27FC236}">
                <a16:creationId xmlns:a16="http://schemas.microsoft.com/office/drawing/2014/main" id="{033EEF20-8B61-415E-9AC1-13D1201634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18723" y="5306377"/>
            <a:ext cx="1438275" cy="143827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normAutofit/>
          </a:bodyPr>
          <a:lstStyle/>
          <a:p>
            <a:r>
              <a:rPr lang="en-US" sz="4000" dirty="0"/>
              <a:t>Apple </a:t>
            </a:r>
            <a:r>
              <a:rPr lang="en-US" sz="4000" dirty="0" err="1"/>
              <a:t>ARKit</a:t>
            </a:r>
            <a:r>
              <a:rPr lang="en-US" sz="4000" dirty="0"/>
              <a:t> - </a:t>
            </a:r>
            <a:r>
              <a:rPr lang="en-US" sz="4000" dirty="0">
                <a:hlinkClick r:id="rId3"/>
              </a:rPr>
              <a:t>https://developer.apple.com/arkit/</a:t>
            </a:r>
            <a:endParaRPr lang="en-US" sz="4000" dirty="0"/>
          </a:p>
        </p:txBody>
      </p:sp>
      <p:sp>
        <p:nvSpPr>
          <p:cNvPr id="3" name="Text Placeholder 2"/>
          <p:cNvSpPr>
            <a:spLocks noGrp="1"/>
          </p:cNvSpPr>
          <p:nvPr>
            <p:ph type="body" idx="1"/>
          </p:nvPr>
        </p:nvSpPr>
        <p:spPr/>
        <p:txBody>
          <a:bodyPr/>
          <a:lstStyle/>
          <a:p>
            <a:r>
              <a:rPr lang="en-US" dirty="0"/>
              <a:t>Pros</a:t>
            </a:r>
          </a:p>
        </p:txBody>
      </p:sp>
      <p:sp>
        <p:nvSpPr>
          <p:cNvPr id="4" name="Content Placeholder 3"/>
          <p:cNvSpPr>
            <a:spLocks noGrp="1"/>
          </p:cNvSpPr>
          <p:nvPr>
            <p:ph sz="half" idx="2"/>
          </p:nvPr>
        </p:nvSpPr>
        <p:spPr/>
        <p:txBody>
          <a:bodyPr>
            <a:normAutofit fontScale="92500"/>
          </a:bodyPr>
          <a:lstStyle/>
          <a:p>
            <a:r>
              <a:rPr lang="en-US" dirty="0"/>
              <a:t>Very similar to </a:t>
            </a:r>
            <a:r>
              <a:rPr lang="en-US" dirty="0" err="1"/>
              <a:t>ARCore</a:t>
            </a:r>
            <a:endParaRPr lang="en-US" dirty="0"/>
          </a:p>
          <a:p>
            <a:r>
              <a:rPr lang="en-US" dirty="0"/>
              <a:t>Excellent Unity integration</a:t>
            </a:r>
          </a:p>
          <a:p>
            <a:r>
              <a:rPr lang="en-US" dirty="0"/>
              <a:t>Solid surface detection, no markers required</a:t>
            </a:r>
          </a:p>
          <a:p>
            <a:r>
              <a:rPr lang="en-US" dirty="0"/>
              <a:t>2D image detection</a:t>
            </a:r>
          </a:p>
          <a:p>
            <a:r>
              <a:rPr lang="en-US" dirty="0"/>
              <a:t>Supports most iPhones and iPads</a:t>
            </a:r>
          </a:p>
          <a:p>
            <a:r>
              <a:rPr lang="en-US" dirty="0"/>
              <a:t>Lots of new features released regularly</a:t>
            </a:r>
          </a:p>
          <a:p>
            <a:endParaRPr lang="en-US" dirty="0"/>
          </a:p>
        </p:txBody>
      </p:sp>
      <p:sp>
        <p:nvSpPr>
          <p:cNvPr id="5" name="Text Placeholder 4"/>
          <p:cNvSpPr>
            <a:spLocks noGrp="1"/>
          </p:cNvSpPr>
          <p:nvPr>
            <p:ph type="body" sz="quarter" idx="3"/>
          </p:nvPr>
        </p:nvSpPr>
        <p:spPr/>
        <p:txBody>
          <a:bodyPr/>
          <a:lstStyle/>
          <a:p>
            <a:r>
              <a:rPr lang="en-US" dirty="0"/>
              <a:t>Cons</a:t>
            </a:r>
          </a:p>
        </p:txBody>
      </p:sp>
      <p:sp>
        <p:nvSpPr>
          <p:cNvPr id="6" name="Content Placeholder 5"/>
          <p:cNvSpPr>
            <a:spLocks noGrp="1"/>
          </p:cNvSpPr>
          <p:nvPr>
            <p:ph sz="quarter" idx="4"/>
          </p:nvPr>
        </p:nvSpPr>
        <p:spPr/>
        <p:txBody>
          <a:bodyPr>
            <a:normAutofit fontScale="92500"/>
          </a:bodyPr>
          <a:lstStyle/>
          <a:p>
            <a:r>
              <a:rPr lang="en-US" dirty="0"/>
              <a:t>Costs $100/</a:t>
            </a:r>
            <a:r>
              <a:rPr lang="en-US" dirty="0" err="1"/>
              <a:t>yr</a:t>
            </a:r>
            <a:r>
              <a:rPr lang="en-US" dirty="0"/>
              <a:t> to develop</a:t>
            </a:r>
          </a:p>
          <a:p>
            <a:r>
              <a:rPr lang="en-US" dirty="0"/>
              <a:t>Requires Apple computer to develop</a:t>
            </a:r>
          </a:p>
          <a:p>
            <a:r>
              <a:rPr lang="en-US" dirty="0"/>
              <a:t>Apple devices only</a:t>
            </a:r>
          </a:p>
          <a:p>
            <a:r>
              <a:rPr lang="en-US" dirty="0"/>
              <a:t>Apps must be deployed through App Store</a:t>
            </a:r>
          </a:p>
          <a:p>
            <a:r>
              <a:rPr lang="en-US" dirty="0"/>
              <a:t>Smartphones and tablets need to be held</a:t>
            </a:r>
          </a:p>
        </p:txBody>
      </p:sp>
    </p:spTree>
    <p:extLst>
      <p:ext uri="{BB962C8B-B14F-4D97-AF65-F5344CB8AC3E}">
        <p14:creationId xmlns:p14="http://schemas.microsoft.com/office/powerpoint/2010/main" val="357513011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p:spPr>
        <p:txBody>
          <a:bodyPr/>
          <a:lstStyle/>
          <a:p>
            <a:r>
              <a:rPr lang="en-US" dirty="0"/>
              <a:t>How to choose?</a:t>
            </a:r>
          </a:p>
        </p:txBody>
      </p:sp>
      <p:sp>
        <p:nvSpPr>
          <p:cNvPr id="3" name="Content Placeholder 2"/>
          <p:cNvSpPr>
            <a:spLocks noGrp="1"/>
          </p:cNvSpPr>
          <p:nvPr>
            <p:ph idx="4294967295"/>
          </p:nvPr>
        </p:nvSpPr>
        <p:spPr>
          <a:xfrm>
            <a:off x="838200" y="1825625"/>
            <a:ext cx="5173980" cy="4351338"/>
          </a:xfrm>
        </p:spPr>
        <p:txBody>
          <a:bodyPr>
            <a:normAutofit lnSpcReduction="10000"/>
          </a:bodyPr>
          <a:lstStyle/>
          <a:p>
            <a:r>
              <a:rPr lang="en-US" dirty="0"/>
              <a:t>Windows Mixed Reality</a:t>
            </a:r>
          </a:p>
          <a:p>
            <a:pPr lvl="1"/>
            <a:r>
              <a:rPr lang="en-US" dirty="0"/>
              <a:t>You need best-in-class tracking</a:t>
            </a:r>
          </a:p>
          <a:p>
            <a:pPr lvl="1"/>
            <a:r>
              <a:rPr lang="en-US" dirty="0"/>
              <a:t>You need advanced application features like voice recognition</a:t>
            </a:r>
          </a:p>
          <a:p>
            <a:pPr lvl="1"/>
            <a:r>
              <a:rPr lang="en-US" dirty="0"/>
              <a:t>You need the user’s hands to be free</a:t>
            </a:r>
          </a:p>
          <a:p>
            <a:r>
              <a:rPr lang="en-US" dirty="0"/>
              <a:t>Magic Leap</a:t>
            </a:r>
          </a:p>
          <a:p>
            <a:pPr lvl="1"/>
            <a:r>
              <a:rPr lang="en-US" dirty="0"/>
              <a:t>You can’t quite afford a HoloLens</a:t>
            </a:r>
          </a:p>
          <a:p>
            <a:pPr lvl="1"/>
            <a:r>
              <a:rPr lang="en-US" dirty="0"/>
              <a:t>You need the user’s hands to be free</a:t>
            </a:r>
          </a:p>
          <a:p>
            <a:pPr lvl="1"/>
            <a:r>
              <a:rPr lang="en-US" dirty="0"/>
              <a:t>You don’t mind carrying a brick on your hip</a:t>
            </a:r>
          </a:p>
        </p:txBody>
      </p:sp>
      <p:sp>
        <p:nvSpPr>
          <p:cNvPr id="4" name="Content Placeholder 2">
            <a:extLst>
              <a:ext uri="{FF2B5EF4-FFF2-40B4-BE49-F238E27FC236}">
                <a16:creationId xmlns:a16="http://schemas.microsoft.com/office/drawing/2014/main" id="{B3C350F4-99D2-45C9-BC3B-6F2233483557}"/>
              </a:ext>
            </a:extLst>
          </p:cNvPr>
          <p:cNvSpPr txBox="1">
            <a:spLocks/>
          </p:cNvSpPr>
          <p:nvPr/>
        </p:nvSpPr>
        <p:spPr>
          <a:xfrm>
            <a:off x="6179822" y="1825625"/>
            <a:ext cx="5326378" cy="4351338"/>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Vuforia</a:t>
            </a:r>
          </a:p>
          <a:p>
            <a:pPr lvl="1"/>
            <a:r>
              <a:rPr lang="en-US" dirty="0"/>
              <a:t>You don’t need hands to be free</a:t>
            </a:r>
          </a:p>
          <a:p>
            <a:pPr lvl="1"/>
            <a:r>
              <a:rPr lang="en-US" dirty="0"/>
              <a:t>You need to support lots of devices that users already own</a:t>
            </a:r>
          </a:p>
          <a:p>
            <a:pPr lvl="1"/>
            <a:r>
              <a:rPr lang="en-US" dirty="0"/>
              <a:t>You want to augment images or complex 3D models</a:t>
            </a:r>
          </a:p>
          <a:p>
            <a:r>
              <a:rPr lang="en-US" dirty="0"/>
              <a:t>Google </a:t>
            </a:r>
            <a:r>
              <a:rPr lang="en-US" dirty="0" err="1"/>
              <a:t>ARCore</a:t>
            </a:r>
            <a:endParaRPr lang="en-US" dirty="0"/>
          </a:p>
          <a:p>
            <a:pPr lvl="1"/>
            <a:r>
              <a:rPr lang="en-US" dirty="0"/>
              <a:t>You don’t need hands to be free</a:t>
            </a:r>
          </a:p>
          <a:p>
            <a:pPr lvl="1"/>
            <a:r>
              <a:rPr lang="en-US" dirty="0"/>
              <a:t>You want to support devices users already own</a:t>
            </a:r>
          </a:p>
          <a:p>
            <a:r>
              <a:rPr lang="en-US" dirty="0"/>
              <a:t>Apple </a:t>
            </a:r>
            <a:r>
              <a:rPr lang="en-US" dirty="0" err="1"/>
              <a:t>ARKit</a:t>
            </a:r>
            <a:endParaRPr lang="en-US" dirty="0"/>
          </a:p>
          <a:p>
            <a:pPr lvl="1"/>
            <a:r>
              <a:rPr lang="en-US" dirty="0"/>
              <a:t>You like </a:t>
            </a:r>
            <a:r>
              <a:rPr lang="en-US" dirty="0" err="1"/>
              <a:t>ARCore’s</a:t>
            </a:r>
            <a:r>
              <a:rPr lang="en-US" dirty="0"/>
              <a:t> features and you don’t mind being locked into Apple’s ecosystem</a:t>
            </a:r>
          </a:p>
        </p:txBody>
      </p:sp>
    </p:spTree>
    <p:extLst>
      <p:ext uri="{BB962C8B-B14F-4D97-AF65-F5344CB8AC3E}">
        <p14:creationId xmlns:p14="http://schemas.microsoft.com/office/powerpoint/2010/main" val="124050544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73241" y="2502567"/>
            <a:ext cx="11317705" cy="1569660"/>
          </a:xfrm>
          <a:prstGeom prst="rect">
            <a:avLst/>
          </a:prstGeom>
          <a:noFill/>
        </p:spPr>
        <p:txBody>
          <a:bodyPr wrap="square" rtlCol="0">
            <a:spAutoFit/>
          </a:bodyPr>
          <a:lstStyle/>
          <a:p>
            <a:pPr algn="ctr"/>
            <a:r>
              <a:rPr lang="en-US" sz="9600" dirty="0"/>
              <a:t>Thanks!</a:t>
            </a:r>
          </a:p>
        </p:txBody>
      </p:sp>
    </p:spTree>
    <p:extLst>
      <p:ext uri="{BB962C8B-B14F-4D97-AF65-F5344CB8AC3E}">
        <p14:creationId xmlns:p14="http://schemas.microsoft.com/office/powerpoint/2010/main" val="17273754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5825685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196" name="Picture 4" descr="http://68.media.tumblr.com/13a76964047674b953821696b5fb2ad5/tumblr_omyue47neW1qj5e2go1_1280.jpg"/>
          <p:cNvPicPr>
            <a:picLocks noChangeAspect="1" noChangeArrowheads="1"/>
          </p:cNvPicPr>
          <p:nvPr/>
        </p:nvPicPr>
        <p:blipFill rotWithShape="1">
          <a:blip r:embed="rId3">
            <a:extLst>
              <a:ext uri="{28A0092B-C50C-407E-A947-70E740481C1C}">
                <a14:useLocalDpi xmlns:a14="http://schemas.microsoft.com/office/drawing/2010/main" val="0"/>
              </a:ext>
            </a:extLst>
          </a:blip>
          <a:srcRect t="13264" r="-1" b="11656"/>
          <a:stretch/>
        </p:blipFill>
        <p:spPr bwMode="auto">
          <a:xfrm>
            <a:off x="20" y="10"/>
            <a:ext cx="9141724" cy="6863475"/>
          </a:xfrm>
          <a:custGeom>
            <a:avLst/>
            <a:gdLst>
              <a:gd name="connsiteX0" fmla="*/ 0 w 9141744"/>
              <a:gd name="connsiteY0" fmla="*/ 0 h 6863485"/>
              <a:gd name="connsiteX1" fmla="*/ 5963051 w 9141744"/>
              <a:gd name="connsiteY1" fmla="*/ 0 h 6863485"/>
              <a:gd name="connsiteX2" fmla="*/ 9141744 w 9141744"/>
              <a:gd name="connsiteY2" fmla="*/ 6863485 h 6863485"/>
              <a:gd name="connsiteX3" fmla="*/ 0 w 9141744"/>
              <a:gd name="connsiteY3" fmla="*/ 6863485 h 6863485"/>
              <a:gd name="connsiteX4" fmla="*/ 0 w 9141744"/>
              <a:gd name="connsiteY4" fmla="*/ 0 h 6863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1744" h="6863485">
                <a:moveTo>
                  <a:pt x="0" y="0"/>
                </a:moveTo>
                <a:lnTo>
                  <a:pt x="5963051" y="0"/>
                </a:lnTo>
                <a:lnTo>
                  <a:pt x="9141744" y="6863485"/>
                </a:lnTo>
                <a:lnTo>
                  <a:pt x="0" y="6863485"/>
                </a:lnTo>
                <a:lnTo>
                  <a:pt x="0" y="0"/>
                </a:lnTo>
                <a:close/>
              </a:path>
            </a:pathLst>
          </a:custGeom>
          <a:noFill/>
          <a:extLst>
            <a:ext uri="{909E8E84-426E-40DD-AFC4-6F175D3DCCD1}">
              <a14:hiddenFill xmlns:a14="http://schemas.microsoft.com/office/drawing/2010/main">
                <a:solidFill>
                  <a:srgbClr val="FFFFFF"/>
                </a:solidFill>
              </a14:hiddenFill>
            </a:ext>
          </a:extLst>
        </p:spPr>
      </p:pic>
      <p:pic>
        <p:nvPicPr>
          <p:cNvPr id="8194" name="Picture 2" descr="http://68.media.tumblr.com/c300fd0126fd77532bcc1fa8fda0fef4/tumblr_omyvpmm3Js1qj5e2go1_1280.jpg"/>
          <p:cNvPicPr>
            <a:picLocks noChangeAspect="1" noChangeArrowheads="1"/>
          </p:cNvPicPr>
          <p:nvPr/>
        </p:nvPicPr>
        <p:blipFill rotWithShape="1">
          <a:blip r:embed="rId4">
            <a:extLst>
              <a:ext uri="{28A0092B-C50C-407E-A947-70E740481C1C}">
                <a14:useLocalDpi xmlns:a14="http://schemas.microsoft.com/office/drawing/2010/main" val="0"/>
              </a:ext>
            </a:extLst>
          </a:blip>
          <a:srcRect l="4367" r="2217" b="-3"/>
          <a:stretch/>
        </p:blipFill>
        <p:spPr bwMode="auto">
          <a:xfrm>
            <a:off x="5790353" y="10"/>
            <a:ext cx="6401647" cy="6852984"/>
          </a:xfrm>
          <a:custGeom>
            <a:avLst/>
            <a:gdLst>
              <a:gd name="connsiteX0" fmla="*/ 354282 w 6401647"/>
              <a:gd name="connsiteY0" fmla="*/ 0 h 6852994"/>
              <a:gd name="connsiteX1" fmla="*/ 6401647 w 6401647"/>
              <a:gd name="connsiteY1" fmla="*/ 0 h 6852994"/>
              <a:gd name="connsiteX2" fmla="*/ 6401647 w 6401647"/>
              <a:gd name="connsiteY2" fmla="*/ 6852994 h 6852994"/>
              <a:gd name="connsiteX3" fmla="*/ 0 w 6401647"/>
              <a:gd name="connsiteY3" fmla="*/ 6852994 h 6852994"/>
              <a:gd name="connsiteX4" fmla="*/ 0 w 6401647"/>
              <a:gd name="connsiteY4" fmla="*/ 6852993 h 6852994"/>
              <a:gd name="connsiteX5" fmla="*/ 3528116 w 6401647"/>
              <a:gd name="connsiteY5" fmla="*/ 6852993 h 6852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01647" h="6852994">
                <a:moveTo>
                  <a:pt x="354282" y="0"/>
                </a:moveTo>
                <a:lnTo>
                  <a:pt x="6401647" y="0"/>
                </a:lnTo>
                <a:lnTo>
                  <a:pt x="6401647" y="6852994"/>
                </a:lnTo>
                <a:lnTo>
                  <a:pt x="0" y="6852994"/>
                </a:lnTo>
                <a:lnTo>
                  <a:pt x="0" y="6852993"/>
                </a:lnTo>
                <a:lnTo>
                  <a:pt x="3528116" y="6852993"/>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24060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6C2997EE-0889-44C3-AC0D-18F26AC9AA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picture containing indoor, wall, person, sitting&#10;&#10;Description automatically generated">
            <a:extLst>
              <a:ext uri="{FF2B5EF4-FFF2-40B4-BE49-F238E27FC236}">
                <a16:creationId xmlns:a16="http://schemas.microsoft.com/office/drawing/2014/main" id="{C4DF4FB7-BFE4-4D10-8247-F2DCD081D392}"/>
              </a:ext>
            </a:extLst>
          </p:cNvPr>
          <p:cNvPicPr>
            <a:picLocks noChangeAspect="1"/>
          </p:cNvPicPr>
          <p:nvPr/>
        </p:nvPicPr>
        <p:blipFill rotWithShape="1">
          <a:blip r:embed="rId3">
            <a:extLst>
              <a:ext uri="{28A0092B-C50C-407E-A947-70E740481C1C}">
                <a14:useLocalDpi xmlns:a14="http://schemas.microsoft.com/office/drawing/2010/main" val="0"/>
              </a:ext>
            </a:extLst>
          </a:blip>
          <a:srcRect t="6152" r="-3" b="17725"/>
          <a:stretch/>
        </p:blipFill>
        <p:spPr>
          <a:xfrm>
            <a:off x="5622213" y="0"/>
            <a:ext cx="6569769" cy="3750724"/>
          </a:xfrm>
          <a:custGeom>
            <a:avLst/>
            <a:gdLst>
              <a:gd name="connsiteX0" fmla="*/ 1738471 w 6569769"/>
              <a:gd name="connsiteY0" fmla="*/ 0 h 3750734"/>
              <a:gd name="connsiteX1" fmla="*/ 6569769 w 6569769"/>
              <a:gd name="connsiteY1" fmla="*/ 0 h 3750734"/>
              <a:gd name="connsiteX2" fmla="*/ 6569769 w 6569769"/>
              <a:gd name="connsiteY2" fmla="*/ 3750734 h 3750734"/>
              <a:gd name="connsiteX3" fmla="*/ 0 w 6569769"/>
              <a:gd name="connsiteY3" fmla="*/ 3750734 h 3750734"/>
            </a:gdLst>
            <a:ahLst/>
            <a:cxnLst>
              <a:cxn ang="0">
                <a:pos x="connsiteX0" y="connsiteY0"/>
              </a:cxn>
              <a:cxn ang="0">
                <a:pos x="connsiteX1" y="connsiteY1"/>
              </a:cxn>
              <a:cxn ang="0">
                <a:pos x="connsiteX2" y="connsiteY2"/>
              </a:cxn>
              <a:cxn ang="0">
                <a:pos x="connsiteX3" y="connsiteY3"/>
              </a:cxn>
            </a:cxnLst>
            <a:rect l="l" t="t" r="r" b="b"/>
            <a:pathLst>
              <a:path w="6569769" h="3750734">
                <a:moveTo>
                  <a:pt x="1738471" y="0"/>
                </a:moveTo>
                <a:lnTo>
                  <a:pt x="6569769" y="0"/>
                </a:lnTo>
                <a:lnTo>
                  <a:pt x="6569769" y="3750734"/>
                </a:lnTo>
                <a:lnTo>
                  <a:pt x="0" y="3750734"/>
                </a:lnTo>
                <a:close/>
              </a:path>
            </a:pathLst>
          </a:custGeom>
        </p:spPr>
      </p:pic>
      <p:pic>
        <p:nvPicPr>
          <p:cNvPr id="5" name="Picture 4" descr="A close up of a computer&#10;&#10;Description automatically generated">
            <a:extLst>
              <a:ext uri="{FF2B5EF4-FFF2-40B4-BE49-F238E27FC236}">
                <a16:creationId xmlns:a16="http://schemas.microsoft.com/office/drawing/2014/main" id="{0A0EA30D-1A52-4281-878D-12716AFD8ACE}"/>
              </a:ext>
            </a:extLst>
          </p:cNvPr>
          <p:cNvPicPr>
            <a:picLocks noChangeAspect="1"/>
          </p:cNvPicPr>
          <p:nvPr/>
        </p:nvPicPr>
        <p:blipFill rotWithShape="1">
          <a:blip r:embed="rId4">
            <a:extLst>
              <a:ext uri="{28A0092B-C50C-407E-A947-70E740481C1C}">
                <a14:useLocalDpi xmlns:a14="http://schemas.microsoft.com/office/drawing/2010/main" val="0"/>
              </a:ext>
            </a:extLst>
          </a:blip>
          <a:srcRect t="19974" b="30586"/>
          <a:stretch/>
        </p:blipFill>
        <p:spPr>
          <a:xfrm>
            <a:off x="4181991" y="3887884"/>
            <a:ext cx="8009991" cy="2970106"/>
          </a:xfrm>
          <a:custGeom>
            <a:avLst/>
            <a:gdLst>
              <a:gd name="connsiteX0" fmla="*/ 1376648 w 8009991"/>
              <a:gd name="connsiteY0" fmla="*/ 0 h 2970106"/>
              <a:gd name="connsiteX1" fmla="*/ 8009991 w 8009991"/>
              <a:gd name="connsiteY1" fmla="*/ 0 h 2970106"/>
              <a:gd name="connsiteX2" fmla="*/ 8009991 w 8009991"/>
              <a:gd name="connsiteY2" fmla="*/ 2970106 h 2970106"/>
              <a:gd name="connsiteX3" fmla="*/ 0 w 8009991"/>
              <a:gd name="connsiteY3" fmla="*/ 2970106 h 2970106"/>
            </a:gdLst>
            <a:ahLst/>
            <a:cxnLst>
              <a:cxn ang="0">
                <a:pos x="connsiteX0" y="connsiteY0"/>
              </a:cxn>
              <a:cxn ang="0">
                <a:pos x="connsiteX1" y="connsiteY1"/>
              </a:cxn>
              <a:cxn ang="0">
                <a:pos x="connsiteX2" y="connsiteY2"/>
              </a:cxn>
              <a:cxn ang="0">
                <a:pos x="connsiteX3" y="connsiteY3"/>
              </a:cxn>
            </a:cxnLst>
            <a:rect l="l" t="t" r="r" b="b"/>
            <a:pathLst>
              <a:path w="8009991" h="2970106">
                <a:moveTo>
                  <a:pt x="1376648" y="0"/>
                </a:moveTo>
                <a:lnTo>
                  <a:pt x="8009991" y="0"/>
                </a:lnTo>
                <a:lnTo>
                  <a:pt x="8009991" y="2970106"/>
                </a:lnTo>
                <a:lnTo>
                  <a:pt x="0" y="2970106"/>
                </a:lnTo>
                <a:close/>
              </a:path>
            </a:pathLst>
          </a:custGeom>
        </p:spPr>
      </p:pic>
      <p:pic>
        <p:nvPicPr>
          <p:cNvPr id="9" name="Picture 8" descr="A person wearing a blue hat&#10;&#10;Description automatically generated">
            <a:extLst>
              <a:ext uri="{FF2B5EF4-FFF2-40B4-BE49-F238E27FC236}">
                <a16:creationId xmlns:a16="http://schemas.microsoft.com/office/drawing/2014/main" id="{590D2B34-02FB-48D7-B5DD-8DF0BD2F6C16}"/>
              </a:ext>
            </a:extLst>
          </p:cNvPr>
          <p:cNvPicPr>
            <a:picLocks noChangeAspect="1"/>
          </p:cNvPicPr>
          <p:nvPr/>
        </p:nvPicPr>
        <p:blipFill rotWithShape="1">
          <a:blip r:embed="rId5">
            <a:extLst>
              <a:ext uri="{28A0092B-C50C-407E-A947-70E740481C1C}">
                <a14:useLocalDpi xmlns:a14="http://schemas.microsoft.com/office/drawing/2010/main" val="0"/>
              </a:ext>
            </a:extLst>
          </a:blip>
          <a:srcRect t="22531" r="-1" b="8916"/>
          <a:stretch/>
        </p:blipFill>
        <p:spPr>
          <a:xfrm>
            <a:off x="0" y="0"/>
            <a:ext cx="7503091" cy="6857990"/>
          </a:xfrm>
          <a:custGeom>
            <a:avLst/>
            <a:gdLst>
              <a:gd name="connsiteX0" fmla="*/ 0 w 7503111"/>
              <a:gd name="connsiteY0" fmla="*/ 0 h 6858000"/>
              <a:gd name="connsiteX1" fmla="*/ 677334 w 7503111"/>
              <a:gd name="connsiteY1" fmla="*/ 0 h 6858000"/>
              <a:gd name="connsiteX2" fmla="*/ 1168036 w 7503111"/>
              <a:gd name="connsiteY2" fmla="*/ 0 h 6858000"/>
              <a:gd name="connsiteX3" fmla="*/ 1205499 w 7503111"/>
              <a:gd name="connsiteY3" fmla="*/ 0 h 6858000"/>
              <a:gd name="connsiteX4" fmla="*/ 1647632 w 7503111"/>
              <a:gd name="connsiteY4" fmla="*/ 0 h 6858000"/>
              <a:gd name="connsiteX5" fmla="*/ 7215401 w 7503111"/>
              <a:gd name="connsiteY5" fmla="*/ 0 h 6858000"/>
              <a:gd name="connsiteX6" fmla="*/ 4041567 w 7503111"/>
              <a:gd name="connsiteY6" fmla="*/ 6852993 h 6858000"/>
              <a:gd name="connsiteX7" fmla="*/ 7503111 w 7503111"/>
              <a:gd name="connsiteY7" fmla="*/ 6852993 h 6858000"/>
              <a:gd name="connsiteX8" fmla="*/ 7503111 w 7503111"/>
              <a:gd name="connsiteY8" fmla="*/ 6852994 h 6858000"/>
              <a:gd name="connsiteX9" fmla="*/ 1647632 w 7503111"/>
              <a:gd name="connsiteY9" fmla="*/ 6852994 h 6858000"/>
              <a:gd name="connsiteX10" fmla="*/ 1647632 w 7503111"/>
              <a:gd name="connsiteY10" fmla="*/ 6858000 h 6858000"/>
              <a:gd name="connsiteX11" fmla="*/ 0 w 7503111"/>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503111" h="6858000">
                <a:moveTo>
                  <a:pt x="0" y="0"/>
                </a:moveTo>
                <a:lnTo>
                  <a:pt x="677334" y="0"/>
                </a:lnTo>
                <a:lnTo>
                  <a:pt x="1168036" y="0"/>
                </a:lnTo>
                <a:lnTo>
                  <a:pt x="1205499" y="0"/>
                </a:lnTo>
                <a:lnTo>
                  <a:pt x="1647632" y="0"/>
                </a:lnTo>
                <a:lnTo>
                  <a:pt x="7215401" y="0"/>
                </a:lnTo>
                <a:lnTo>
                  <a:pt x="4041567" y="6852993"/>
                </a:lnTo>
                <a:lnTo>
                  <a:pt x="7503111" y="6852993"/>
                </a:lnTo>
                <a:lnTo>
                  <a:pt x="7503111" y="6852994"/>
                </a:lnTo>
                <a:lnTo>
                  <a:pt x="1647632" y="6852994"/>
                </a:lnTo>
                <a:lnTo>
                  <a:pt x="1647632" y="6858000"/>
                </a:lnTo>
                <a:lnTo>
                  <a:pt x="0" y="6858000"/>
                </a:lnTo>
                <a:close/>
              </a:path>
            </a:pathLst>
          </a:custGeom>
        </p:spPr>
      </p:pic>
    </p:spTree>
    <p:extLst>
      <p:ext uri="{BB962C8B-B14F-4D97-AF65-F5344CB8AC3E}">
        <p14:creationId xmlns:p14="http://schemas.microsoft.com/office/powerpoint/2010/main" val="27864841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146" name="Picture 2" descr="http://68.media.tumblr.com/a75b9bf6278a0fa95b2465bafa87e4fa/tumblr_n694e8gVTH1qj5e2go1_1280.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49569" y="0"/>
            <a:ext cx="457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http://68.media.tumblr.com/a4041c6272e6b3140b74b02b645b41fe/tumblr_n5rz0nkMOp1qj5e2go1_1280.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70430" y="0"/>
            <a:ext cx="457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6725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076" name="Picture 4" descr="https://lh3.googleusercontent.com/kI42d0oSbXwjLROA-npG8KjP5M7i6YPgFn3Rf8hbyKWTCXxSgQrwdsDPBYk7pF0mUrtRrFQ84Hq2CHQ6D6v1AVipesXNeGrVuGqhK77ZFhejqimEWQgn_7iRf-DaZI5jKEJVoDHw5ndNcaxaHQkpdCARFooci3jg7zkIuD0f-IUiDytQdGVvWhumo9VDZYqZFBELz1RvjanT17KTxlkR88W9yQwszCS_6SsBfKj3a-RoRtdVGE__LU00RqO0hEsJ1VKKWIaMf_tQnqh0KENZHJh1L4hE3A2b6ZzRxlLDUH8n1S730ELFNFL1ufXQyxtYpNf2KfAr0cqZfR26cwg_7y3eVutVlWTqZ4Q6dV9uZrLoCiFSw5ak49ArBytOPGALFnAyJ1xHTBBp4DxQHYRB9Y888iWwznOEAnXwkoAanm3vFvNSmzER739wy-CqeZ6raNUtiLbyIrrzyJGFwVx3zswpOA26Q-WXSApOWz1ADB86CSUlCBVgsS_d_XB5U91DO6ovnUCMnKQals483C8hMHQmSj0b623CMtpNI3ay9BD2GwVyhvSpguVF7ZLOGHiZXtiDMAM4MDmOZrIV-HHvlj1-RjnY9uSNdFYCNBPQMTX4B7C4TedPm5GsX6BXuTWxlq-CLxXyaDfn6Lre5v9jR8dJqpU9Gfci=w1184-h888-no">
            <a:extLst>
              <a:ext uri="{FF2B5EF4-FFF2-40B4-BE49-F238E27FC236}">
                <a16:creationId xmlns:a16="http://schemas.microsoft.com/office/drawing/2014/main" id="{708A4CF2-12ED-433E-B863-35D0B047327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530" r="21537"/>
          <a:stretch/>
        </p:blipFill>
        <p:spPr bwMode="auto">
          <a:xfrm>
            <a:off x="7534656" y="10"/>
            <a:ext cx="4657344" cy="6857990"/>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https://lh3.googleusercontent.com/TEB57yNuOuko4fAQyVakJn_7BDn7UkI95ciC6_mEJSOs_K5gxI-kb0KYl4mUyGRA6EYx_1Mwfi7mlBac3Ldg9x3B9Lr8-0wy1rKryrmDldTadZGXNkDuxbe62YQWWuBh-ux39Xjum5WM6Y3Eae-MmBEXCV8k2oMUVH9Azk-Rq2Cmt403z_GhT2ihaVeaN9uBo1EWGhbQmxNbgUbMNku0wx70Bv3L7ulDJBMuj5i8ZpPgZNkE4oKSvMxPaqMpopX71BG5McDYr2uXPK3ZZjWMTTI4FhQhCg5xpY-ZUxhoRspC99FOiDbkGaB61DwJcCq1QFE_3FqiNSJ_LdLDs_SspxVcSMcl6fBy_U_Goye7uA1lI2ii1wZnu2MkQpIGZqJgq1xyY2ggOm1T_neNo29xvMrYWMiG7ZJHjFBnD32tjtZ3wwP_msJxgBf-zQQ98_Jp8GLkFdIBQkVaFCc1GkTUBJK67XjjgEK63f-cNcbxqVIu2myDiG9Z9kFVxIMaCzU9UNeYUgihywIvTu0AindY0N9WeoExYxEJ0rlduLgswQerjPpl_fDQgVxGaUEF3khK6vRDO2_mDBR6RKFvOGoaTFwqHxwFArg7IeLLz8hzLUjUIYs0Nvpexy9u_XWAo_fkJOUbcTRhzo8JB66PuWjBeC4RrT-bVVX6=w1184-h888-no">
            <a:extLst>
              <a:ext uri="{FF2B5EF4-FFF2-40B4-BE49-F238E27FC236}">
                <a16:creationId xmlns:a16="http://schemas.microsoft.com/office/drawing/2014/main" id="{88FE8D6F-E981-4CA9-B3AE-B9A6FF36C85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tretch/>
        </p:blipFill>
        <p:spPr bwMode="auto">
          <a:xfrm>
            <a:off x="-24384" y="385762"/>
            <a:ext cx="8115300" cy="60864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41899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4" name="Freeform: Shape 86">
            <a:extLst>
              <a:ext uri="{FF2B5EF4-FFF2-40B4-BE49-F238E27FC236}">
                <a16:creationId xmlns:a16="http://schemas.microsoft.com/office/drawing/2014/main" id="{F82BF3E2-EB0E-40D6-8835-2367A5316C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48480" y="1563968"/>
            <a:ext cx="6043520" cy="5294033"/>
          </a:xfrm>
          <a:custGeom>
            <a:avLst/>
            <a:gdLst>
              <a:gd name="connsiteX0" fmla="*/ 3600823 w 6043520"/>
              <a:gd name="connsiteY0" fmla="*/ 0 h 5294033"/>
              <a:gd name="connsiteX1" fmla="*/ 5891281 w 6043520"/>
              <a:gd name="connsiteY1" fmla="*/ 822253 h 5294033"/>
              <a:gd name="connsiteX2" fmla="*/ 6043520 w 6043520"/>
              <a:gd name="connsiteY2" fmla="*/ 960617 h 5294033"/>
              <a:gd name="connsiteX3" fmla="*/ 6043520 w 6043520"/>
              <a:gd name="connsiteY3" fmla="*/ 5294033 h 5294033"/>
              <a:gd name="connsiteX4" fmla="*/ 423445 w 6043520"/>
              <a:gd name="connsiteY4" fmla="*/ 5294033 h 5294033"/>
              <a:gd name="connsiteX5" fmla="*/ 282971 w 6043520"/>
              <a:gd name="connsiteY5" fmla="*/ 5002426 h 5294033"/>
              <a:gd name="connsiteX6" fmla="*/ 0 w 6043520"/>
              <a:gd name="connsiteY6" fmla="*/ 3600823 h 5294033"/>
              <a:gd name="connsiteX7" fmla="*/ 3600823 w 6043520"/>
              <a:gd name="connsiteY7" fmla="*/ 0 h 5294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43520" h="5294033">
                <a:moveTo>
                  <a:pt x="3600823" y="0"/>
                </a:moveTo>
                <a:cubicBezTo>
                  <a:pt x="4470871" y="0"/>
                  <a:pt x="5268847" y="308574"/>
                  <a:pt x="5891281" y="822253"/>
                </a:cubicBezTo>
                <a:lnTo>
                  <a:pt x="6043520" y="960617"/>
                </a:lnTo>
                <a:lnTo>
                  <a:pt x="6043520" y="5294033"/>
                </a:lnTo>
                <a:lnTo>
                  <a:pt x="423445" y="5294033"/>
                </a:lnTo>
                <a:lnTo>
                  <a:pt x="282971" y="5002426"/>
                </a:lnTo>
                <a:cubicBezTo>
                  <a:pt x="100759" y="4571630"/>
                  <a:pt x="0" y="4097993"/>
                  <a:pt x="0" y="3600823"/>
                </a:cubicBezTo>
                <a:cubicBezTo>
                  <a:pt x="0" y="1612143"/>
                  <a:pt x="1612143" y="0"/>
                  <a:pt x="3600823" y="0"/>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45" name="Freeform: Shape 88">
            <a:extLst>
              <a:ext uri="{FF2B5EF4-FFF2-40B4-BE49-F238E27FC236}">
                <a16:creationId xmlns:a16="http://schemas.microsoft.com/office/drawing/2014/main" id="{CB6FFAAC-8A48-4FBF-BAFE-BAD3676940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83728" y="1699214"/>
            <a:ext cx="5908273" cy="5158786"/>
          </a:xfrm>
          <a:custGeom>
            <a:avLst/>
            <a:gdLst>
              <a:gd name="connsiteX0" fmla="*/ 3465576 w 5908273"/>
              <a:gd name="connsiteY0" fmla="*/ 0 h 5158786"/>
              <a:gd name="connsiteX1" fmla="*/ 5670004 w 5908273"/>
              <a:gd name="connsiteY1" fmla="*/ 791369 h 5158786"/>
              <a:gd name="connsiteX2" fmla="*/ 5908273 w 5908273"/>
              <a:gd name="connsiteY2" fmla="*/ 1007923 h 5158786"/>
              <a:gd name="connsiteX3" fmla="*/ 5908273 w 5908273"/>
              <a:gd name="connsiteY3" fmla="*/ 5158786 h 5158786"/>
              <a:gd name="connsiteX4" fmla="*/ 443374 w 5908273"/>
              <a:gd name="connsiteY4" fmla="*/ 5158786 h 5158786"/>
              <a:gd name="connsiteX5" fmla="*/ 418277 w 5908273"/>
              <a:gd name="connsiteY5" fmla="*/ 5117476 h 5158786"/>
              <a:gd name="connsiteX6" fmla="*/ 0 w 5908273"/>
              <a:gd name="connsiteY6" fmla="*/ 3465576 h 5158786"/>
              <a:gd name="connsiteX7" fmla="*/ 3465576 w 5908273"/>
              <a:gd name="connsiteY7" fmla="*/ 0 h 5158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08273" h="5158786">
                <a:moveTo>
                  <a:pt x="3465576" y="0"/>
                </a:moveTo>
                <a:cubicBezTo>
                  <a:pt x="4302945" y="0"/>
                  <a:pt x="5070948" y="296984"/>
                  <a:pt x="5670004" y="791369"/>
                </a:cubicBezTo>
                <a:lnTo>
                  <a:pt x="5908273" y="1007923"/>
                </a:lnTo>
                <a:lnTo>
                  <a:pt x="5908273" y="5158786"/>
                </a:lnTo>
                <a:lnTo>
                  <a:pt x="443374" y="5158786"/>
                </a:lnTo>
                <a:lnTo>
                  <a:pt x="418277" y="5117476"/>
                </a:lnTo>
                <a:cubicBezTo>
                  <a:pt x="151523" y="4626427"/>
                  <a:pt x="0" y="4063697"/>
                  <a:pt x="0" y="3465576"/>
                </a:cubicBezTo>
                <a:cubicBezTo>
                  <a:pt x="0" y="1551591"/>
                  <a:pt x="1551591" y="0"/>
                  <a:pt x="346557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46" name="Oval 90">
            <a:extLst>
              <a:ext uri="{FF2B5EF4-FFF2-40B4-BE49-F238E27FC236}">
                <a16:creationId xmlns:a16="http://schemas.microsoft.com/office/drawing/2014/main" id="{481E86DD-89E6-42B2-8675-84B7C56BFF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50534" y="1716727"/>
            <a:ext cx="4572000" cy="457200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47" name="Freeform: Shape 92">
            <a:extLst>
              <a:ext uri="{FF2B5EF4-FFF2-40B4-BE49-F238E27FC236}">
                <a16:creationId xmlns:a16="http://schemas.microsoft.com/office/drawing/2014/main" id="{440EF577-B6F8-4C57-B956-AB860B388E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87694" y="1853886"/>
            <a:ext cx="4297680" cy="4297680"/>
          </a:xfrm>
          <a:custGeom>
            <a:avLst/>
            <a:gdLst>
              <a:gd name="connsiteX0" fmla="*/ 2148840 w 4297680"/>
              <a:gd name="connsiteY0" fmla="*/ 0 h 4297680"/>
              <a:gd name="connsiteX1" fmla="*/ 4297680 w 4297680"/>
              <a:gd name="connsiteY1" fmla="*/ 2148840 h 4297680"/>
              <a:gd name="connsiteX2" fmla="*/ 2148840 w 4297680"/>
              <a:gd name="connsiteY2" fmla="*/ 4297680 h 4297680"/>
              <a:gd name="connsiteX3" fmla="*/ 0 w 4297680"/>
              <a:gd name="connsiteY3" fmla="*/ 2148840 h 4297680"/>
              <a:gd name="connsiteX4" fmla="*/ 2148840 w 4297680"/>
              <a:gd name="connsiteY4" fmla="*/ 0 h 4297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97680" h="4297680">
                <a:moveTo>
                  <a:pt x="2148840" y="0"/>
                </a:moveTo>
                <a:cubicBezTo>
                  <a:pt x="3335612" y="0"/>
                  <a:pt x="4297680" y="962068"/>
                  <a:pt x="4297680" y="2148840"/>
                </a:cubicBezTo>
                <a:cubicBezTo>
                  <a:pt x="4297680" y="3335612"/>
                  <a:pt x="3335612" y="4297680"/>
                  <a:pt x="2148840" y="4297680"/>
                </a:cubicBezTo>
                <a:cubicBezTo>
                  <a:pt x="962068" y="4297680"/>
                  <a:pt x="0" y="3335612"/>
                  <a:pt x="0" y="2148840"/>
                </a:cubicBezTo>
                <a:cubicBezTo>
                  <a:pt x="0" y="962068"/>
                  <a:pt x="962068" y="0"/>
                  <a:pt x="214884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48" name="Freeform: Shape 94">
            <a:extLst>
              <a:ext uri="{FF2B5EF4-FFF2-40B4-BE49-F238E27FC236}">
                <a16:creationId xmlns:a16="http://schemas.microsoft.com/office/drawing/2014/main" id="{EA518CE4-E4D4-4D8A-980F-6D692AC969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155454" cy="4845530"/>
          </a:xfrm>
          <a:custGeom>
            <a:avLst/>
            <a:gdLst>
              <a:gd name="connsiteX0" fmla="*/ 0 w 5155454"/>
              <a:gd name="connsiteY0" fmla="*/ 0 h 4845530"/>
              <a:gd name="connsiteX1" fmla="*/ 4766270 w 5155454"/>
              <a:gd name="connsiteY1" fmla="*/ 0 h 4845530"/>
              <a:gd name="connsiteX2" fmla="*/ 4896671 w 5155454"/>
              <a:gd name="connsiteY2" fmla="*/ 270697 h 4845530"/>
              <a:gd name="connsiteX3" fmla="*/ 5155454 w 5155454"/>
              <a:gd name="connsiteY3" fmla="*/ 1552495 h 4845530"/>
              <a:gd name="connsiteX4" fmla="*/ 1862419 w 5155454"/>
              <a:gd name="connsiteY4" fmla="*/ 4845530 h 4845530"/>
              <a:gd name="connsiteX5" fmla="*/ 21252 w 5155454"/>
              <a:gd name="connsiteY5" fmla="*/ 4283132 h 4845530"/>
              <a:gd name="connsiteX6" fmla="*/ 0 w 5155454"/>
              <a:gd name="connsiteY6" fmla="*/ 4267240 h 4845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55454" h="4845530">
                <a:moveTo>
                  <a:pt x="0" y="0"/>
                </a:moveTo>
                <a:lnTo>
                  <a:pt x="4766270" y="0"/>
                </a:lnTo>
                <a:lnTo>
                  <a:pt x="4896671" y="270697"/>
                </a:lnTo>
                <a:cubicBezTo>
                  <a:pt x="5063308" y="664671"/>
                  <a:pt x="5155454" y="1097822"/>
                  <a:pt x="5155454" y="1552495"/>
                </a:cubicBezTo>
                <a:cubicBezTo>
                  <a:pt x="5155454" y="3371188"/>
                  <a:pt x="3681112" y="4845530"/>
                  <a:pt x="1862419" y="4845530"/>
                </a:cubicBezTo>
                <a:cubicBezTo>
                  <a:pt x="1180409" y="4845530"/>
                  <a:pt x="546824" y="4638201"/>
                  <a:pt x="21252" y="4283132"/>
                </a:cubicBezTo>
                <a:lnTo>
                  <a:pt x="0" y="4267240"/>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49" name="Freeform: Shape 96">
            <a:extLst>
              <a:ext uri="{FF2B5EF4-FFF2-40B4-BE49-F238E27FC236}">
                <a16:creationId xmlns:a16="http://schemas.microsoft.com/office/drawing/2014/main" id="{5E6FAE32-AB12-4E77-A677-F6BD5D71AD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017099" cy="4718647"/>
          </a:xfrm>
          <a:custGeom>
            <a:avLst/>
            <a:gdLst>
              <a:gd name="connsiteX0" fmla="*/ 0 w 5017099"/>
              <a:gd name="connsiteY0" fmla="*/ 0 h 4718647"/>
              <a:gd name="connsiteX1" fmla="*/ 4599738 w 5017099"/>
              <a:gd name="connsiteY1" fmla="*/ 0 h 4718647"/>
              <a:gd name="connsiteX2" fmla="*/ 4636346 w 5017099"/>
              <a:gd name="connsiteY2" fmla="*/ 60259 h 4718647"/>
              <a:gd name="connsiteX3" fmla="*/ 5017099 w 5017099"/>
              <a:gd name="connsiteY3" fmla="*/ 1563967 h 4718647"/>
              <a:gd name="connsiteX4" fmla="*/ 1862419 w 5017099"/>
              <a:gd name="connsiteY4" fmla="*/ 4718647 h 4718647"/>
              <a:gd name="connsiteX5" fmla="*/ 98607 w 5017099"/>
              <a:gd name="connsiteY5" fmla="*/ 4179877 h 4718647"/>
              <a:gd name="connsiteX6" fmla="*/ 0 w 5017099"/>
              <a:gd name="connsiteY6" fmla="*/ 4106140 h 4718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17099" h="4718647">
                <a:moveTo>
                  <a:pt x="0" y="0"/>
                </a:moveTo>
                <a:lnTo>
                  <a:pt x="4599738" y="0"/>
                </a:lnTo>
                <a:lnTo>
                  <a:pt x="4636346" y="60259"/>
                </a:lnTo>
                <a:cubicBezTo>
                  <a:pt x="4879170" y="507256"/>
                  <a:pt x="5017099" y="1019504"/>
                  <a:pt x="5017099" y="1563967"/>
                </a:cubicBezTo>
                <a:cubicBezTo>
                  <a:pt x="5017099" y="3306249"/>
                  <a:pt x="3604701" y="4718647"/>
                  <a:pt x="1862419" y="4718647"/>
                </a:cubicBezTo>
                <a:cubicBezTo>
                  <a:pt x="1209063" y="4718647"/>
                  <a:pt x="602098" y="4520029"/>
                  <a:pt x="98607" y="4179877"/>
                </a:cubicBezTo>
                <a:lnTo>
                  <a:pt x="0" y="410614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032" name="Picture 8" descr="http://3.bp.blogspot.com/_uzte1XHg-o4/SYS1k2sxnAI/AAAAAAAACWM/tJV_Nx5bmFc/s400/***Samuel_Johnson_by_Joshua_ReynoldsWHUT+impact+con100.jpg">
            <a:extLst>
              <a:ext uri="{FF2B5EF4-FFF2-40B4-BE49-F238E27FC236}">
                <a16:creationId xmlns:a16="http://schemas.microsoft.com/office/drawing/2014/main" id="{1361FC85-551C-4EF4-88B2-FAACA002CEDD}"/>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75243" y="463674"/>
            <a:ext cx="2646256" cy="3217333"/>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https://memegenerator.net/img/instances/54378650/whut.jpg">
            <a:extLst>
              <a:ext uri="{FF2B5EF4-FFF2-40B4-BE49-F238E27FC236}">
                <a16:creationId xmlns:a16="http://schemas.microsoft.com/office/drawing/2014/main" id="{2A3D806E-994A-4107-9CA7-66E5C644031A}"/>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5677569" y="378015"/>
            <a:ext cx="1780508" cy="1184038"/>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Amazing GIF">
            <a:extLst>
              <a:ext uri="{FF2B5EF4-FFF2-40B4-BE49-F238E27FC236}">
                <a16:creationId xmlns:a16="http://schemas.microsoft.com/office/drawing/2014/main" id="{902D4704-E871-4D9A-90D1-03BDE2C08D09}"/>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tretch>
            <a:fillRect/>
          </a:stretch>
        </p:blipFill>
        <p:spPr bwMode="auto">
          <a:xfrm>
            <a:off x="5112384" y="3147577"/>
            <a:ext cx="1683727" cy="2126814"/>
          </a:xfrm>
          <a:prstGeom prst="rect">
            <a:avLst/>
          </a:prstGeom>
          <a:noFill/>
          <a:extLst>
            <a:ext uri="{909E8E84-426E-40DD-AFC4-6F175D3DCCD1}">
              <a14:hiddenFill xmlns:a14="http://schemas.microsoft.com/office/drawing/2010/main">
                <a:solidFill>
                  <a:srgbClr val="FFFFFF"/>
                </a:solidFill>
              </a14:hiddenFill>
            </a:ext>
          </a:extLst>
        </p:spPr>
      </p:pic>
      <p:sp>
        <p:nvSpPr>
          <p:cNvPr id="99" name="Freeform: Shape 98">
            <a:extLst>
              <a:ext uri="{FF2B5EF4-FFF2-40B4-BE49-F238E27FC236}">
                <a16:creationId xmlns:a16="http://schemas.microsoft.com/office/drawing/2014/main" id="{2F6B32C1-BA91-470A-8C1B-33264F8B21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62313" y="-1"/>
            <a:ext cx="4444096" cy="3211788"/>
          </a:xfrm>
          <a:custGeom>
            <a:avLst/>
            <a:gdLst>
              <a:gd name="connsiteX0" fmla="*/ 5102 w 4444096"/>
              <a:gd name="connsiteY0" fmla="*/ 0 h 3211788"/>
              <a:gd name="connsiteX1" fmla="*/ 4444096 w 4444096"/>
              <a:gd name="connsiteY1" fmla="*/ 0 h 3211788"/>
              <a:gd name="connsiteX2" fmla="*/ 4444096 w 4444096"/>
              <a:gd name="connsiteY2" fmla="*/ 2908319 h 3211788"/>
              <a:gd name="connsiteX3" fmla="*/ 4321598 w 4444096"/>
              <a:gd name="connsiteY3" fmla="*/ 2967330 h 3211788"/>
              <a:gd name="connsiteX4" fmla="*/ 3110753 w 4444096"/>
              <a:gd name="connsiteY4" fmla="*/ 3211788 h 3211788"/>
              <a:gd name="connsiteX5" fmla="*/ 0 w 4444096"/>
              <a:gd name="connsiteY5" fmla="*/ 101035 h 321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44096" h="3211788">
                <a:moveTo>
                  <a:pt x="5102" y="0"/>
                </a:moveTo>
                <a:lnTo>
                  <a:pt x="4444096" y="0"/>
                </a:lnTo>
                <a:lnTo>
                  <a:pt x="4444096" y="2908319"/>
                </a:lnTo>
                <a:lnTo>
                  <a:pt x="4321598" y="2967330"/>
                </a:lnTo>
                <a:cubicBezTo>
                  <a:pt x="3949433" y="3124742"/>
                  <a:pt x="3540258" y="3211788"/>
                  <a:pt x="3110753" y="3211788"/>
                </a:cubicBezTo>
                <a:cubicBezTo>
                  <a:pt x="1392732" y="3211788"/>
                  <a:pt x="0" y="1819056"/>
                  <a:pt x="0" y="101035"/>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Calibri" panose="020F0502020204030204"/>
            </a:endParaRPr>
          </a:p>
        </p:txBody>
      </p:sp>
      <p:sp>
        <p:nvSpPr>
          <p:cNvPr id="101" name="Freeform: Shape 100">
            <a:extLst>
              <a:ext uri="{FF2B5EF4-FFF2-40B4-BE49-F238E27FC236}">
                <a16:creationId xmlns:a16="http://schemas.microsoft.com/office/drawing/2014/main" id="{459570ED-BE4C-49E8-86BC-A81140CFEB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28700" y="-1"/>
            <a:ext cx="4277711" cy="3045402"/>
          </a:xfrm>
          <a:custGeom>
            <a:avLst/>
            <a:gdLst>
              <a:gd name="connsiteX0" fmla="*/ 5102 w 4277711"/>
              <a:gd name="connsiteY0" fmla="*/ 0 h 3045402"/>
              <a:gd name="connsiteX1" fmla="*/ 4277711 w 4277711"/>
              <a:gd name="connsiteY1" fmla="*/ 0 h 3045402"/>
              <a:gd name="connsiteX2" fmla="*/ 4277711 w 4277711"/>
              <a:gd name="connsiteY2" fmla="*/ 2723810 h 3045402"/>
              <a:gd name="connsiteX3" fmla="*/ 4090449 w 4277711"/>
              <a:gd name="connsiteY3" fmla="*/ 2814019 h 3045402"/>
              <a:gd name="connsiteX4" fmla="*/ 2944368 w 4277711"/>
              <a:gd name="connsiteY4" fmla="*/ 3045402 h 3045402"/>
              <a:gd name="connsiteX5" fmla="*/ 0 w 4277711"/>
              <a:gd name="connsiteY5" fmla="*/ 101034 h 3045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77711" h="3045402">
                <a:moveTo>
                  <a:pt x="5102" y="0"/>
                </a:moveTo>
                <a:lnTo>
                  <a:pt x="4277711" y="0"/>
                </a:lnTo>
                <a:lnTo>
                  <a:pt x="4277711" y="2723810"/>
                </a:lnTo>
                <a:lnTo>
                  <a:pt x="4090449" y="2814019"/>
                </a:lnTo>
                <a:cubicBezTo>
                  <a:pt x="3738190" y="2963012"/>
                  <a:pt x="3350901" y="3045402"/>
                  <a:pt x="2944368" y="3045402"/>
                </a:cubicBezTo>
                <a:cubicBezTo>
                  <a:pt x="1318238" y="3045402"/>
                  <a:pt x="0" y="1727164"/>
                  <a:pt x="0" y="10103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Picture 6" descr="A person posing for the camera&#10;&#10;Description automatically generated">
            <a:extLst>
              <a:ext uri="{FF2B5EF4-FFF2-40B4-BE49-F238E27FC236}">
                <a16:creationId xmlns:a16="http://schemas.microsoft.com/office/drawing/2014/main" id="{35F1338A-EB64-4144-9AB0-4F6AC169D3D0}"/>
              </a:ext>
            </a:extLst>
          </p:cNvPr>
          <p:cNvPicPr>
            <a:picLocks noChangeAspect="1"/>
          </p:cNvPicPr>
          <p:nvPr/>
        </p:nvPicPr>
        <p:blipFill>
          <a:blip r:embed="rId6"/>
          <a:stretch>
            <a:fillRect/>
          </a:stretch>
        </p:blipFill>
        <p:spPr>
          <a:xfrm>
            <a:off x="9236340" y="336377"/>
            <a:ext cx="2353914" cy="1759551"/>
          </a:xfrm>
          <a:prstGeom prst="rect">
            <a:avLst/>
          </a:prstGeom>
        </p:spPr>
      </p:pic>
      <p:pic>
        <p:nvPicPr>
          <p:cNvPr id="1036" name="Picture 12" descr="http://3.bp.blogspot.com/-3E5hnlX9ybk/UZWxYFTRUiI/AAAAAAAAAP4/oB9gbQvLRm8/s1600/483121746_8303c4b41b%5B1%5D.jpg">
            <a:extLst>
              <a:ext uri="{FF2B5EF4-FFF2-40B4-BE49-F238E27FC236}">
                <a16:creationId xmlns:a16="http://schemas.microsoft.com/office/drawing/2014/main" id="{E53D6CA0-04C0-4589-8145-C4D0481C919C}"/>
              </a:ext>
            </a:extLst>
          </p:cNvPr>
          <p:cNvPicPr>
            <a:picLocks noChangeAspect="1" noChangeArrowheads="1"/>
          </p:cNvPicPr>
          <p:nvPr/>
        </p:nvPicPr>
        <p:blipFill>
          <a:blip r:embed="rId7">
            <a:extLst>
              <a:ext uri="{28A0092B-C50C-407E-A947-70E740481C1C}">
                <a14:useLocalDpi xmlns:a14="http://schemas.microsoft.com/office/drawing/2010/main" val="0"/>
              </a:ext>
            </a:extLst>
          </a:blip>
          <a:stretch>
            <a:fillRect/>
          </a:stretch>
        </p:blipFill>
        <p:spPr bwMode="auto">
          <a:xfrm>
            <a:off x="1400794" y="5010261"/>
            <a:ext cx="1704621" cy="127846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A close up of a dog&#10;&#10;Description automatically generated">
            <a:extLst>
              <a:ext uri="{FF2B5EF4-FFF2-40B4-BE49-F238E27FC236}">
                <a16:creationId xmlns:a16="http://schemas.microsoft.com/office/drawing/2014/main" id="{42341512-ACDD-4AAD-83C6-90662B03BAC4}"/>
              </a:ext>
            </a:extLst>
          </p:cNvPr>
          <p:cNvPicPr>
            <a:picLocks noChangeAspect="1"/>
          </p:cNvPicPr>
          <p:nvPr/>
        </p:nvPicPr>
        <p:blipFill>
          <a:blip r:embed="rId8"/>
          <a:stretch>
            <a:fillRect/>
          </a:stretch>
        </p:blipFill>
        <p:spPr>
          <a:xfrm>
            <a:off x="8280312" y="3646214"/>
            <a:ext cx="3064670" cy="2413428"/>
          </a:xfrm>
          <a:prstGeom prst="rect">
            <a:avLst/>
          </a:prstGeom>
        </p:spPr>
      </p:pic>
      <p:sp>
        <p:nvSpPr>
          <p:cNvPr id="8" name="Rectangle 7">
            <a:extLst>
              <a:ext uri="{FF2B5EF4-FFF2-40B4-BE49-F238E27FC236}">
                <a16:creationId xmlns:a16="http://schemas.microsoft.com/office/drawing/2014/main" id="{BFEF6565-0858-40BC-B89F-F2293E0CEDA8}"/>
              </a:ext>
            </a:extLst>
          </p:cNvPr>
          <p:cNvSpPr/>
          <p:nvPr/>
        </p:nvSpPr>
        <p:spPr>
          <a:xfrm>
            <a:off x="198651" y="1773797"/>
            <a:ext cx="11622947" cy="3046988"/>
          </a:xfrm>
          <a:prstGeom prst="rect">
            <a:avLst/>
          </a:prstGeom>
          <a:gradFill flip="none" rotWithShape="1">
            <a:gsLst>
              <a:gs pos="0">
                <a:schemeClr val="bg1">
                  <a:alpha val="61000"/>
                </a:schemeClr>
              </a:gs>
              <a:gs pos="100000">
                <a:schemeClr val="bg1">
                  <a:alpha val="0"/>
                </a:schemeClr>
              </a:gs>
            </a:gsLst>
            <a:path path="circle">
              <a:fillToRect l="50000" t="50000" r="50000" b="50000"/>
            </a:path>
            <a:tileRect/>
          </a:gradFill>
        </p:spPr>
        <p:txBody>
          <a:bodyPr wrap="square" lIns="91440" tIns="45720" rIns="91440" bIns="45720" anchor="ctr">
            <a:spAutoFit/>
          </a:bodyPr>
          <a:lstStyle/>
          <a:p>
            <a:pPr algn="ctr"/>
            <a:r>
              <a:rPr lang="en-US" sz="9600" b="1" spc="50" dirty="0">
                <a:ln w="9525" cmpd="sng">
                  <a:solidFill>
                    <a:schemeClr val="accent1"/>
                  </a:solidFill>
                  <a:prstDash val="solid"/>
                </a:ln>
                <a:solidFill>
                  <a:srgbClr val="70AD47">
                    <a:tint val="1000"/>
                  </a:srgbClr>
                </a:solidFill>
                <a:effectLst>
                  <a:glow rad="38100">
                    <a:schemeClr val="accent1">
                      <a:alpha val="40000"/>
                    </a:schemeClr>
                  </a:glow>
                  <a:outerShdw blurRad="165100" dir="2700000" algn="tl" rotWithShape="0">
                    <a:schemeClr val="bg1"/>
                  </a:outerShdw>
                </a:effectLst>
              </a:rPr>
              <a:t>What exactly is</a:t>
            </a:r>
          </a:p>
          <a:p>
            <a:pPr algn="ctr"/>
            <a:r>
              <a:rPr lang="en-US" sz="9600" b="1" spc="50" dirty="0">
                <a:ln w="9525" cmpd="sng">
                  <a:solidFill>
                    <a:schemeClr val="accent1"/>
                  </a:solidFill>
                  <a:prstDash val="solid"/>
                </a:ln>
                <a:solidFill>
                  <a:srgbClr val="70AD47">
                    <a:tint val="1000"/>
                  </a:srgbClr>
                </a:solidFill>
                <a:effectLst>
                  <a:glow rad="38100">
                    <a:schemeClr val="accent1">
                      <a:alpha val="40000"/>
                    </a:schemeClr>
                  </a:glow>
                  <a:outerShdw blurRad="165100" dir="2700000" algn="tl" rotWithShape="0">
                    <a:schemeClr val="bg1"/>
                  </a:outerShdw>
                </a:effectLst>
              </a:rPr>
              <a:t>Augmented Reality?</a:t>
            </a:r>
          </a:p>
        </p:txBody>
      </p:sp>
    </p:spTree>
    <p:extLst>
      <p:ext uri="{BB962C8B-B14F-4D97-AF65-F5344CB8AC3E}">
        <p14:creationId xmlns:p14="http://schemas.microsoft.com/office/powerpoint/2010/main" val="352920565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48</TotalTime>
  <Words>2177</Words>
  <Application>Microsoft Office PowerPoint</Application>
  <PresentationFormat>Widescreen</PresentationFormat>
  <Paragraphs>202</Paragraphs>
  <Slides>38</Slides>
  <Notes>31</Notes>
  <HiddenSlides>0</HiddenSlides>
  <MMClips>4</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38</vt:i4>
      </vt:variant>
    </vt:vector>
  </HeadingPairs>
  <TitlesOfParts>
    <vt:vector size="42" baseType="lpstr">
      <vt:lpstr>Arial</vt:lpstr>
      <vt:lpstr>Calibri</vt:lpstr>
      <vt:lpstr>Calibri Light</vt:lpstr>
      <vt:lpstr>Office Theme</vt:lpstr>
      <vt:lpstr>Augmented Reality for Fun and Profit</vt:lpstr>
      <vt:lpstr>Sean T. McBeth</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Let’s get it out of the way…</vt:lpstr>
      <vt:lpstr>PowerPoint Presentation</vt:lpstr>
      <vt:lpstr>But…</vt:lpstr>
      <vt:lpstr>PowerPoint Presentation</vt:lpstr>
      <vt:lpstr>PowerPoint Presentation</vt:lpstr>
      <vt:lpstr>PowerPoint Presentation</vt:lpstr>
      <vt:lpstr>But…</vt:lpstr>
      <vt:lpstr>PowerPoint Presentation</vt:lpstr>
      <vt:lpstr>PowerPoint Presentation</vt:lpstr>
      <vt:lpstr>PowerPoint Presentation</vt:lpstr>
      <vt:lpstr>But also…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Why?</vt:lpstr>
      <vt:lpstr>Why?</vt:lpstr>
      <vt:lpstr>PowerPoint Presentation</vt:lpstr>
      <vt:lpstr>How? Lot’s of ways</vt:lpstr>
      <vt:lpstr>Windows Mixed Reality - https://www.microsoft.com/en-us/hololens</vt:lpstr>
      <vt:lpstr>Magic Leap - https://www.magicleap.com/</vt:lpstr>
      <vt:lpstr>Vuforia - https://vuforia.com/</vt:lpstr>
      <vt:lpstr>Google ARCore - https://developers.google.com/ar/</vt:lpstr>
      <vt:lpstr>Apple ARKit - https://developer.apple.com/arkit/</vt:lpstr>
      <vt:lpstr>How to choose?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Augmented Reality for Fun and Profit</dc:title>
  <dc:creator>Sean McBeth</dc:creator>
  <cp:lastModifiedBy>Sean McBeth</cp:lastModifiedBy>
  <cp:revision>7</cp:revision>
  <dcterms:created xsi:type="dcterms:W3CDTF">2019-05-25T16:22:44Z</dcterms:created>
  <dcterms:modified xsi:type="dcterms:W3CDTF">2019-05-29T14:22:35Z</dcterms:modified>
</cp:coreProperties>
</file>